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9"/>
  </p:notesMasterIdLst>
  <p:handoutMasterIdLst>
    <p:handoutMasterId r:id="rId70"/>
  </p:handoutMasterIdLst>
  <p:sldIdLst>
    <p:sldId id="327" r:id="rId5"/>
    <p:sldId id="330" r:id="rId6"/>
    <p:sldId id="338" r:id="rId7"/>
    <p:sldId id="331" r:id="rId8"/>
    <p:sldId id="332" r:id="rId9"/>
    <p:sldId id="298" r:id="rId10"/>
    <p:sldId id="262" r:id="rId11"/>
    <p:sldId id="263" r:id="rId12"/>
    <p:sldId id="299" r:id="rId13"/>
    <p:sldId id="302" r:id="rId14"/>
    <p:sldId id="264" r:id="rId15"/>
    <p:sldId id="266" r:id="rId16"/>
    <p:sldId id="336" r:id="rId17"/>
    <p:sldId id="265" r:id="rId18"/>
    <p:sldId id="337" r:id="rId19"/>
    <p:sldId id="276" r:id="rId20"/>
    <p:sldId id="303" r:id="rId21"/>
    <p:sldId id="293" r:id="rId22"/>
    <p:sldId id="277" r:id="rId23"/>
    <p:sldId id="339" r:id="rId24"/>
    <p:sldId id="341" r:id="rId25"/>
    <p:sldId id="342" r:id="rId26"/>
    <p:sldId id="343" r:id="rId27"/>
    <p:sldId id="344" r:id="rId28"/>
    <p:sldId id="345" r:id="rId29"/>
    <p:sldId id="348" r:id="rId30"/>
    <p:sldId id="346" r:id="rId31"/>
    <p:sldId id="347" r:id="rId32"/>
    <p:sldId id="349" r:id="rId33"/>
    <p:sldId id="340" r:id="rId34"/>
    <p:sldId id="284" r:id="rId35"/>
    <p:sldId id="269" r:id="rId36"/>
    <p:sldId id="304" r:id="rId37"/>
    <p:sldId id="305" r:id="rId38"/>
    <p:sldId id="307" r:id="rId39"/>
    <p:sldId id="306" r:id="rId40"/>
    <p:sldId id="308" r:id="rId41"/>
    <p:sldId id="270" r:id="rId42"/>
    <p:sldId id="309" r:id="rId43"/>
    <p:sldId id="310" r:id="rId44"/>
    <p:sldId id="311" r:id="rId45"/>
    <p:sldId id="312" r:id="rId46"/>
    <p:sldId id="314" r:id="rId47"/>
    <p:sldId id="313" r:id="rId48"/>
    <p:sldId id="315" r:id="rId49"/>
    <p:sldId id="316" r:id="rId50"/>
    <p:sldId id="317" r:id="rId51"/>
    <p:sldId id="294" r:id="rId52"/>
    <p:sldId id="296" r:id="rId53"/>
    <p:sldId id="318" r:id="rId54"/>
    <p:sldId id="351" r:id="rId55"/>
    <p:sldId id="321" r:id="rId56"/>
    <p:sldId id="322" r:id="rId57"/>
    <p:sldId id="323" r:id="rId58"/>
    <p:sldId id="324" r:id="rId59"/>
    <p:sldId id="333" r:id="rId60"/>
    <p:sldId id="334" r:id="rId61"/>
    <p:sldId id="335" r:id="rId62"/>
    <p:sldId id="288" r:id="rId63"/>
    <p:sldId id="289" r:id="rId64"/>
    <p:sldId id="320" r:id="rId65"/>
    <p:sldId id="274" r:id="rId66"/>
    <p:sldId id="275" r:id="rId67"/>
    <p:sldId id="329" r:id="rId6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9" d="100"/>
          <a:sy n="99" d="100"/>
        </p:scale>
        <p:origin x="127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10/16/2021</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639434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70764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461842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57604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483305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420905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21802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26350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60611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967515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367161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045978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10/16/2021</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10/16/2021</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10/16/2021</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10/16/2021</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10/16/2021</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10/16/2021</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10/16/2021</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10/16/2021</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10/16/2021</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10/16/2021</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njimanasreen/MOOC-courses/blob/main/IBM%20Data%20Science%20Professional%20Certificate/Applied%20Data%20Science%20Capstone%20(Course%2010)/SpaceX%20Data%20Collection%20with%20Webscraping%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njimanasreen/MOOC-courses/blob/main/IBM%20Data%20Science%20Professional%20Certificate/Applied%20Data%20Science%20Capstone%20(Course%2010)/SpaceX%20Data%20Collection%20using%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tanjimanasreen/MOOC-courses/blob/main/IBM%20Data%20Science%20Professional%20Certificate/Applied%20Data%20Science%20Capstone%20(Course%2010)/EDA%20with%20Visualization%20on%20SpaceX%20Dataset.ipynb" TargetMode="External"/><Relationship Id="rId4" Type="http://schemas.openxmlformats.org/officeDocument/2006/relationships/hyperlink" Target="https://github.com/tanjimanasreen/MOOC-courses/blob/main/IBM%20Data%20Science%20Professional%20Certificate/Applied%20Data%20Science%20Capstone%20(Course%2010)/EDA%20on%20SpaceX%20Dataset.ipyn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njimanasreen/MOOC-courses/blob/main/IBM%20Data%20Science%20Professional%20Certificate/Applied%20Data%20Science%20Capstone%20(Course%2010)/EDA%20with%20Visualization%20on%20SpaceX%20Datase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njimanasreen/MOOC-courses/blob/main/IBM%20Data%20Science%20Professional%20Certificate/Applied%20Data%20Science%20Capstone%20(Course%2010)/EDA%20with%20SQL%20on%20SpaceX%20Datase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anjimanasreen/MOOC-courses/blob/main/IBM%20Data%20Science%20Professional%20Certificate/Applied%20Data%20Science%20Capstone%20(Course%2010)/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anjimanasreen/MOOC-courses/blob/main/IBM%20Data%20Science%20Professional%20Certificate/Applied%20Data%20Science%20Capstone%20(Course%2010)/SpaceX%20Launch%20Records%20Dashboard%20with%20Dash.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tanjimanasreen/MOOC-courses/blob/main/IBM%20Data%20Science%20Professional%20Certificate/Applied%20Data%20Science%20Capstone%20(Course%2010)/SpaceX%20Launch%20Records%20Dashboard%20with%20Dash.py"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anjimanasreen/MOOC-courses/blob/main/IBM%20Data%20Science%20Professional%20Certificate/Applied%20Data%20Science%20Capstone%20(Course%2010)/Machine%20Learning%20Prediction%20on%20SpaceX%20Datase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github.com/r-spacex/SpaceX-API" TargetMode="Externa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anjimanasreen/MOOC-courses/blob/main/IBM%20Data%20Science%20Professional%20Certificate/Applied%20Data%20Science%20Capstone%20(Course%2010)/SpaceX%20Data%20Collection%20using%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spacex/SpaceX-API" TargetMode="External"/><Relationship Id="rId4" Type="http://schemas.openxmlformats.org/officeDocument/2006/relationships/hyperlink" Target="https://api.spacexdata.com/v4/launches/pas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panose="020B0604020104020204" pitchFamily="34" charset="0"/>
                <a:ea typeface="SF Pro" pitchFamily="2" charset="0"/>
                <a:cs typeface="SF Pro" pitchFamily="2" charset="0"/>
              </a:rPr>
              <a:t>Tanjima Nasreen </a:t>
            </a:r>
            <a:r>
              <a:rPr lang="en-US" dirty="0" err="1" smtClean="0">
                <a:solidFill>
                  <a:schemeClr val="bg2"/>
                </a:solidFill>
                <a:latin typeface="Abadi" panose="020B0604020104020204" pitchFamily="34" charset="0"/>
                <a:ea typeface="SF Pro" pitchFamily="2" charset="0"/>
                <a:cs typeface="SF Pro" pitchFamily="2" charset="0"/>
              </a:rPr>
              <a:t>Jenia</a:t>
            </a:r>
            <a:r>
              <a:rPr lang="en-US" dirty="0" smtClean="0">
                <a:solidFill>
                  <a:schemeClr val="bg2"/>
                </a:solidFill>
                <a:latin typeface="Abadi" panose="020B0604020104020204" pitchFamily="34" charset="0"/>
                <a:ea typeface="SF Pro" pitchFamily="2" charset="0"/>
                <a:cs typeface="SF Pro" pitchFamily="2" charset="0"/>
              </a:rPr>
              <a:t> </a:t>
            </a:r>
            <a:r>
              <a:rPr lang="en-US" dirty="0" smtClean="0">
                <a:solidFill>
                  <a:schemeClr val="bg2"/>
                </a:solidFill>
                <a:latin typeface="Abadi" panose="020B0604020104020204" pitchFamily="34" charset="0"/>
                <a:ea typeface="SF Pro" pitchFamily="2" charset="0"/>
                <a:cs typeface="SF Pro" pitchFamily="2" charset="0"/>
              </a:rPr>
              <a:t>16.10.2021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1051874" y="1792288"/>
            <a:ext cx="4588529" cy="4233285"/>
          </a:xfrm>
          <a:prstGeom prst="rect">
            <a:avLst/>
          </a:prstGeom>
        </p:spPr>
        <p:txBody>
          <a:bodyPr lIns="91440" tIns="45720" rIns="91440" bIns="45720" anchor="t">
            <a:normAutofit fontScale="92500"/>
          </a:bodyPr>
          <a:lstStyle/>
          <a:p>
            <a:pPr marL="0" indent="0">
              <a:lnSpc>
                <a:spcPct val="100000"/>
              </a:lnSpc>
              <a:spcBef>
                <a:spcPts val="1400"/>
              </a:spcBef>
              <a:buNone/>
            </a:pPr>
            <a:r>
              <a:rPr lang="en-US" sz="2400" u="sng" dirty="0" smtClean="0">
                <a:solidFill>
                  <a:schemeClr val="accent3">
                    <a:lumMod val="25000"/>
                  </a:schemeClr>
                </a:solidFill>
                <a:latin typeface="Abadi"/>
              </a:rPr>
              <a:t>In this Process:</a:t>
            </a:r>
          </a:p>
          <a:p>
            <a:pPr>
              <a:lnSpc>
                <a:spcPct val="100000"/>
              </a:lnSpc>
              <a:spcBef>
                <a:spcPts val="1400"/>
              </a:spcBef>
            </a:pPr>
            <a:r>
              <a:rPr lang="en-US" sz="2200" dirty="0" smtClean="0">
                <a:solidFill>
                  <a:schemeClr val="accent3">
                    <a:lumMod val="25000"/>
                  </a:schemeClr>
                </a:solidFill>
                <a:latin typeface="Abadi"/>
              </a:rPr>
              <a:t>Using </a:t>
            </a:r>
            <a:r>
              <a:rPr lang="en-US" sz="2200" i="1" dirty="0" smtClean="0">
                <a:solidFill>
                  <a:srgbClr val="1C7DDB"/>
                </a:solidFill>
                <a:latin typeface="Abadi"/>
              </a:rPr>
              <a:t>requests module</a:t>
            </a:r>
            <a:r>
              <a:rPr lang="en-US" sz="2200" dirty="0" smtClean="0">
                <a:solidFill>
                  <a:schemeClr val="accent3">
                    <a:lumMod val="25000"/>
                  </a:schemeClr>
                </a:solidFill>
                <a:latin typeface="Abadi"/>
              </a:rPr>
              <a:t>, get request from </a:t>
            </a:r>
            <a:r>
              <a:rPr lang="en-US" sz="2200" i="1" dirty="0" smtClean="0">
                <a:solidFill>
                  <a:srgbClr val="1C7DDB"/>
                </a:solidFill>
                <a:latin typeface="Abadi"/>
              </a:rPr>
              <a:t>Falcon9 Launch Wiki page.</a:t>
            </a:r>
          </a:p>
          <a:p>
            <a:pPr>
              <a:lnSpc>
                <a:spcPct val="100000"/>
              </a:lnSpc>
              <a:spcBef>
                <a:spcPts val="1400"/>
              </a:spcBef>
            </a:pPr>
            <a:r>
              <a:rPr lang="en-US" sz="2200" dirty="0" smtClean="0">
                <a:latin typeface="Abadi"/>
              </a:rPr>
              <a:t>Using python’s </a:t>
            </a:r>
            <a:r>
              <a:rPr lang="en-US" sz="2200" i="1" dirty="0" err="1" smtClean="0">
                <a:solidFill>
                  <a:srgbClr val="1C7DDB"/>
                </a:solidFill>
                <a:latin typeface="Abadi"/>
              </a:rPr>
              <a:t>BeautifulSoup</a:t>
            </a:r>
            <a:r>
              <a:rPr lang="en-US" sz="2200" i="1" dirty="0" smtClean="0">
                <a:solidFill>
                  <a:srgbClr val="1C7DDB"/>
                </a:solidFill>
                <a:latin typeface="Abadi"/>
              </a:rPr>
              <a:t> package</a:t>
            </a:r>
            <a:r>
              <a:rPr lang="en-US" sz="2200" dirty="0" smtClean="0">
                <a:latin typeface="Abadi"/>
              </a:rPr>
              <a:t>, web scrape HTML tables containing valuable Falcon 9 launch recording</a:t>
            </a:r>
          </a:p>
          <a:p>
            <a:pPr>
              <a:lnSpc>
                <a:spcPct val="100000"/>
              </a:lnSpc>
              <a:spcBef>
                <a:spcPts val="1400"/>
              </a:spcBef>
            </a:pPr>
            <a:r>
              <a:rPr lang="en-US" sz="2200" dirty="0" smtClean="0">
                <a:latin typeface="Abadi"/>
              </a:rPr>
              <a:t>Parse the data from the tables and convert them into a pandas data frame</a:t>
            </a:r>
            <a:endParaRPr lang="en-US" sz="2200" dirty="0">
              <a:latin typeface="Abadi"/>
            </a:endParaRPr>
          </a:p>
          <a:p>
            <a:pPr marL="0" indent="0">
              <a:lnSpc>
                <a:spcPct val="100000"/>
              </a:lnSpc>
              <a:spcBef>
                <a:spcPts val="1400"/>
              </a:spcBef>
              <a:buNone/>
            </a:pPr>
            <a:r>
              <a:rPr lang="en-US" sz="2200" dirty="0" err="1" smtClean="0">
                <a:solidFill>
                  <a:schemeClr val="accent3">
                    <a:lumMod val="25000"/>
                  </a:schemeClr>
                </a:solidFill>
                <a:latin typeface="Abadi" panose="020B0604020104020204" pitchFamily="34" charset="0"/>
                <a:hlinkClick r:id="rId3"/>
              </a:rPr>
              <a:t>GitHub</a:t>
            </a:r>
            <a:r>
              <a:rPr lang="en-US" sz="2200" dirty="0" smtClean="0">
                <a:solidFill>
                  <a:schemeClr val="accent3">
                    <a:lumMod val="25000"/>
                  </a:schemeClr>
                </a:solidFill>
                <a:latin typeface="Abadi" panose="020B0604020104020204" pitchFamily="34" charset="0"/>
                <a:hlinkClick r:id="rId3"/>
              </a:rPr>
              <a:t> </a:t>
            </a:r>
            <a:r>
              <a:rPr lang="en-US" sz="2200" dirty="0">
                <a:solidFill>
                  <a:schemeClr val="accent3">
                    <a:lumMod val="25000"/>
                  </a:schemeClr>
                </a:solidFill>
                <a:latin typeface="Abadi" panose="020B0604020104020204" pitchFamily="34" charset="0"/>
                <a:hlinkClick r:id="rId3"/>
              </a:rPr>
              <a:t>URL of the completed web scraping </a:t>
            </a:r>
            <a:r>
              <a:rPr lang="en-US" sz="2200" dirty="0" smtClean="0">
                <a:solidFill>
                  <a:schemeClr val="accent3">
                    <a:lumMod val="25000"/>
                  </a:schemeClr>
                </a:solidFill>
                <a:latin typeface="Abadi" panose="020B0604020104020204" pitchFamily="34" charset="0"/>
                <a:hlinkClick r:id="rId3"/>
              </a:rPr>
              <a:t>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Content Placeholder 4">
            <a:extLst>
              <a:ext uri="{FF2B5EF4-FFF2-40B4-BE49-F238E27FC236}">
                <a16:creationId xmlns="" xmlns:a16="http://schemas.microsoft.com/office/drawing/2014/main" id="{4D6370F5-E08A-449A-A5E6-EDD44E3F0A42}"/>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0" name="Flowchart: Process 9">
            <a:extLst>
              <a:ext uri="{FF2B5EF4-FFF2-40B4-BE49-F238E27FC236}">
                <a16:creationId xmlns="" xmlns:a16="http://schemas.microsoft.com/office/drawing/2014/main" id="{B0BECE3B-4063-4BBC-A868-D9A3D5DE9369}"/>
              </a:ext>
            </a:extLst>
          </p:cNvPr>
          <p:cNvSpPr/>
          <p:nvPr/>
        </p:nvSpPr>
        <p:spPr>
          <a:xfrm>
            <a:off x="6199240" y="1999035"/>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Request the </a:t>
            </a:r>
            <a:r>
              <a:rPr lang="en-US" sz="1400" dirty="0">
                <a:solidFill>
                  <a:schemeClr val="bg1"/>
                </a:solidFill>
                <a:hlinkClick r:id="rId4">
                  <a:extLst>
                    <a:ext uri="{A12FA001-AC4F-418D-AE19-62706E023703}">
                      <ahyp:hlinkClr xmlns="" xmlns:ahyp="http://schemas.microsoft.com/office/drawing/2018/hyperlinkcolor" val="tx"/>
                    </a:ext>
                  </a:extLst>
                </a:hlinkClick>
              </a:rPr>
              <a:t>Falcon9 Launch Wiki page</a:t>
            </a:r>
            <a:r>
              <a:rPr lang="en-US" sz="1400" dirty="0">
                <a:solidFill>
                  <a:schemeClr val="bg1"/>
                </a:solidFill>
              </a:rPr>
              <a:t> using ‘requests’ module</a:t>
            </a:r>
          </a:p>
        </p:txBody>
      </p:sp>
      <p:sp>
        <p:nvSpPr>
          <p:cNvPr id="12" name="Flowchart: Process 11">
            <a:extLst>
              <a:ext uri="{FF2B5EF4-FFF2-40B4-BE49-F238E27FC236}">
                <a16:creationId xmlns="" xmlns:a16="http://schemas.microsoft.com/office/drawing/2014/main" id="{1FA9F7ED-AACB-4155-8C03-E33E9DFE9EE4}"/>
              </a:ext>
            </a:extLst>
          </p:cNvPr>
          <p:cNvSpPr/>
          <p:nvPr/>
        </p:nvSpPr>
        <p:spPr>
          <a:xfrm>
            <a:off x="6199240" y="2925094"/>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Request rocket launch data </a:t>
            </a:r>
          </a:p>
        </p:txBody>
      </p:sp>
      <p:sp>
        <p:nvSpPr>
          <p:cNvPr id="13" name="Flowchart: Process 12">
            <a:extLst>
              <a:ext uri="{FF2B5EF4-FFF2-40B4-BE49-F238E27FC236}">
                <a16:creationId xmlns="" xmlns:a16="http://schemas.microsoft.com/office/drawing/2014/main" id="{7F377E5F-1A15-4C4F-B528-C621B52AFC85}"/>
              </a:ext>
            </a:extLst>
          </p:cNvPr>
          <p:cNvSpPr/>
          <p:nvPr/>
        </p:nvSpPr>
        <p:spPr>
          <a:xfrm>
            <a:off x="6199240" y="3932906"/>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Parse the table data from html text using bs4</a:t>
            </a:r>
          </a:p>
        </p:txBody>
      </p:sp>
      <p:sp>
        <p:nvSpPr>
          <p:cNvPr id="14" name="Flowchart: Process 13">
            <a:extLst>
              <a:ext uri="{FF2B5EF4-FFF2-40B4-BE49-F238E27FC236}">
                <a16:creationId xmlns="" xmlns:a16="http://schemas.microsoft.com/office/drawing/2014/main" id="{A2A6EDB1-1DFF-4418-A42E-7C95F63D8E2C}"/>
              </a:ext>
            </a:extLst>
          </p:cNvPr>
          <p:cNvSpPr/>
          <p:nvPr/>
        </p:nvSpPr>
        <p:spPr>
          <a:xfrm>
            <a:off x="6199240" y="489365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a  “pandas” data frame from table data</a:t>
            </a:r>
          </a:p>
        </p:txBody>
      </p:sp>
      <p:sp>
        <p:nvSpPr>
          <p:cNvPr id="15" name="Flowchart: Process 14">
            <a:extLst>
              <a:ext uri="{FF2B5EF4-FFF2-40B4-BE49-F238E27FC236}">
                <a16:creationId xmlns="" xmlns:a16="http://schemas.microsoft.com/office/drawing/2014/main" id="{7265A344-CFC7-4488-B280-420828E547A1}"/>
              </a:ext>
            </a:extLst>
          </p:cNvPr>
          <p:cNvSpPr/>
          <p:nvPr/>
        </p:nvSpPr>
        <p:spPr>
          <a:xfrm>
            <a:off x="9212827" y="489365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Construct the Data and Store it in CSV format</a:t>
            </a:r>
          </a:p>
        </p:txBody>
      </p:sp>
      <p:cxnSp>
        <p:nvCxnSpPr>
          <p:cNvPr id="18" name="Straight Arrow Connector 17">
            <a:extLst>
              <a:ext uri="{FF2B5EF4-FFF2-40B4-BE49-F238E27FC236}">
                <a16:creationId xmlns="" xmlns:a16="http://schemas.microsoft.com/office/drawing/2014/main" id="{0F80AC14-B584-41DD-92AF-D9CABCF2C372}"/>
              </a:ext>
            </a:extLst>
          </p:cNvPr>
          <p:cNvCxnSpPr>
            <a:cxnSpLocks/>
            <a:stCxn id="10" idx="2"/>
            <a:endCxn id="12" idx="0"/>
          </p:cNvCxnSpPr>
          <p:nvPr/>
        </p:nvCxnSpPr>
        <p:spPr>
          <a:xfrm>
            <a:off x="7192298" y="2608635"/>
            <a:ext cx="0" cy="316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CC9DC42F-F99A-4B7A-8079-60252C9BF2DC}"/>
              </a:ext>
            </a:extLst>
          </p:cNvPr>
          <p:cNvCxnSpPr>
            <a:cxnSpLocks/>
            <a:stCxn id="12" idx="2"/>
            <a:endCxn id="13" idx="0"/>
          </p:cNvCxnSpPr>
          <p:nvPr/>
        </p:nvCxnSpPr>
        <p:spPr>
          <a:xfrm>
            <a:off x="7192298" y="3534694"/>
            <a:ext cx="0" cy="398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A5CB51E6-9947-4C3B-B885-7C85630F51DE}"/>
              </a:ext>
            </a:extLst>
          </p:cNvPr>
          <p:cNvCxnSpPr>
            <a:cxnSpLocks/>
            <a:endCxn id="14" idx="0"/>
          </p:cNvCxnSpPr>
          <p:nvPr/>
        </p:nvCxnSpPr>
        <p:spPr>
          <a:xfrm>
            <a:off x="7192298" y="4542506"/>
            <a:ext cx="0" cy="351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D573C615-9ADA-4797-8008-D9E00D7D3704}"/>
              </a:ext>
            </a:extLst>
          </p:cNvPr>
          <p:cNvCxnSpPr>
            <a:cxnSpLocks/>
            <a:stCxn id="14" idx="3"/>
            <a:endCxn id="15" idx="1"/>
          </p:cNvCxnSpPr>
          <p:nvPr/>
        </p:nvCxnSpPr>
        <p:spPr>
          <a:xfrm>
            <a:off x="8185356" y="5198450"/>
            <a:ext cx="10274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661227"/>
            <a:ext cx="10281447" cy="4470065"/>
          </a:xfrm>
          <a:prstGeom prst="rect">
            <a:avLst/>
          </a:prstGeom>
        </p:spPr>
        <p:txBody>
          <a:bodyPr/>
          <a:lstStyle/>
          <a:p>
            <a:r>
              <a:rPr lang="en-US" sz="2200" dirty="0">
                <a:solidFill>
                  <a:schemeClr val="accent3">
                    <a:lumMod val="25000"/>
                  </a:schemeClr>
                </a:solidFill>
                <a:latin typeface="Abadi" panose="020B0604020104020204" pitchFamily="34" charset="0"/>
              </a:rPr>
              <a:t>F</a:t>
            </a:r>
            <a:r>
              <a:rPr lang="en-US" sz="2200" dirty="0" smtClean="0">
                <a:solidFill>
                  <a:schemeClr val="accent3">
                    <a:lumMod val="25000"/>
                  </a:schemeClr>
                </a:solidFill>
                <a:latin typeface="Abadi" panose="020B0604020104020204" pitchFamily="34" charset="0"/>
              </a:rPr>
              <a:t>iltered out the Falcon 1 launches data</a:t>
            </a:r>
          </a:p>
          <a:p>
            <a:r>
              <a:rPr lang="en-US" sz="2200" dirty="0" smtClean="0">
                <a:solidFill>
                  <a:schemeClr val="accent3">
                    <a:lumMod val="25000"/>
                  </a:schemeClr>
                </a:solidFill>
                <a:latin typeface="Abadi" panose="020B0604020104020204" pitchFamily="34" charset="0"/>
              </a:rPr>
              <a:t>Replaced the null values inside of </a:t>
            </a:r>
            <a:r>
              <a:rPr lang="en-US" sz="2200" dirty="0" err="1" smtClean="0">
                <a:solidFill>
                  <a:schemeClr val="accent3">
                    <a:lumMod val="25000"/>
                  </a:schemeClr>
                </a:solidFill>
                <a:latin typeface="Abadi" panose="020B0604020104020204" pitchFamily="34" charset="0"/>
              </a:rPr>
              <a:t>PayLoadMass</a:t>
            </a:r>
            <a:r>
              <a:rPr lang="en-US" sz="2200" dirty="0" smtClean="0">
                <a:solidFill>
                  <a:schemeClr val="accent3">
                    <a:lumMod val="25000"/>
                  </a:schemeClr>
                </a:solidFill>
                <a:latin typeface="Abadi" panose="020B0604020104020204" pitchFamily="34" charset="0"/>
              </a:rPr>
              <a:t> by its mean value</a:t>
            </a:r>
          </a:p>
          <a:p>
            <a:r>
              <a:rPr lang="en-US" sz="2200" dirty="0" smtClean="0">
                <a:solidFill>
                  <a:schemeClr val="accent3">
                    <a:lumMod val="25000"/>
                  </a:schemeClr>
                </a:solidFill>
                <a:latin typeface="Abadi" panose="020B0604020104020204" pitchFamily="34" charset="0"/>
              </a:rPr>
              <a:t>Created a Landing </a:t>
            </a:r>
            <a:r>
              <a:rPr lang="en-US" sz="2200" dirty="0">
                <a:solidFill>
                  <a:schemeClr val="accent3">
                    <a:lumMod val="25000"/>
                  </a:schemeClr>
                </a:solidFill>
                <a:latin typeface="Abadi" panose="020B0604020104020204" pitchFamily="34" charset="0"/>
              </a:rPr>
              <a:t>O</a:t>
            </a:r>
            <a:r>
              <a:rPr lang="en-US" sz="2200" dirty="0" smtClean="0">
                <a:solidFill>
                  <a:schemeClr val="accent3">
                    <a:lumMod val="25000"/>
                  </a:schemeClr>
                </a:solidFill>
                <a:latin typeface="Abadi" panose="020B0604020104020204" pitchFamily="34" charset="0"/>
              </a:rPr>
              <a:t>utcome label from Outcome column</a:t>
            </a:r>
          </a:p>
          <a:p>
            <a:r>
              <a:rPr lang="en-US" sz="2200" dirty="0" smtClean="0">
                <a:solidFill>
                  <a:schemeClr val="accent3">
                    <a:lumMod val="25000"/>
                  </a:schemeClr>
                </a:solidFill>
                <a:latin typeface="Abadi" panose="020B0604020104020204" pitchFamily="34" charset="0"/>
              </a:rPr>
              <a:t>Converted all categorical columns to One Hot Encode</a:t>
            </a:r>
          </a:p>
          <a:p>
            <a:pPr marL="0" indent="0">
              <a:buNone/>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URL </a:t>
            </a:r>
            <a:r>
              <a:rPr lang="en-US" sz="2200" dirty="0" smtClean="0">
                <a:solidFill>
                  <a:schemeClr val="accent3">
                    <a:lumMod val="25000"/>
                  </a:schemeClr>
                </a:solidFill>
                <a:latin typeface="Abadi" panose="020B0604020104020204" pitchFamily="34" charset="0"/>
              </a:rPr>
              <a:t>of </a:t>
            </a:r>
            <a:r>
              <a:rPr lang="en-US" sz="2200" dirty="0">
                <a:solidFill>
                  <a:schemeClr val="accent3">
                    <a:lumMod val="25000"/>
                  </a:schemeClr>
                </a:solidFill>
                <a:latin typeface="Abadi" panose="020B0604020104020204" pitchFamily="34" charset="0"/>
              </a:rPr>
              <a:t>completed data wrangling related </a:t>
            </a:r>
            <a:r>
              <a:rPr lang="en-US" sz="2200" dirty="0" smtClean="0">
                <a:solidFill>
                  <a:schemeClr val="accent3">
                    <a:lumMod val="25000"/>
                  </a:schemeClr>
                </a:solidFill>
                <a:latin typeface="Abadi" panose="020B0604020104020204" pitchFamily="34" charset="0"/>
                <a:hlinkClick r:id="rId3"/>
              </a:rPr>
              <a:t>notebook-1</a:t>
            </a: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hlinkClick r:id="rId4"/>
              </a:rPr>
              <a:t>notebook-2</a:t>
            </a: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hlinkClick r:id="rId5"/>
              </a:rPr>
              <a:t>notebook-3</a:t>
            </a:r>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Flowchart: Process 5">
            <a:extLst>
              <a:ext uri="{FF2B5EF4-FFF2-40B4-BE49-F238E27FC236}">
                <a16:creationId xmlns="" xmlns:a16="http://schemas.microsoft.com/office/drawing/2014/main" id="{EC73E1CF-6FDB-48C6-9BC6-DEAF9B74A0FA}"/>
              </a:ext>
            </a:extLst>
          </p:cNvPr>
          <p:cNvSpPr/>
          <p:nvPr/>
        </p:nvSpPr>
        <p:spPr>
          <a:xfrm>
            <a:off x="947904" y="4001294"/>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Construct a “Pandas” DataFrame with Scraped Data</a:t>
            </a:r>
            <a:endParaRPr lang="en-US" sz="1400" dirty="0">
              <a:solidFill>
                <a:schemeClr val="bg1"/>
              </a:solidFill>
            </a:endParaRPr>
          </a:p>
        </p:txBody>
      </p:sp>
      <p:sp>
        <p:nvSpPr>
          <p:cNvPr id="7" name="Flowchart: Process 6">
            <a:extLst>
              <a:ext uri="{FF2B5EF4-FFF2-40B4-BE49-F238E27FC236}">
                <a16:creationId xmlns="" xmlns:a16="http://schemas.microsoft.com/office/drawing/2014/main" id="{D8359C25-685F-4B59-955A-83BFAA8D1A3C}"/>
              </a:ext>
            </a:extLst>
          </p:cNvPr>
          <p:cNvSpPr/>
          <p:nvPr/>
        </p:nvSpPr>
        <p:spPr>
          <a:xfrm>
            <a:off x="947904" y="504402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Filter the </a:t>
            </a:r>
            <a:r>
              <a:rPr lang="en-US" sz="1400" dirty="0" err="1"/>
              <a:t>Dataframe</a:t>
            </a:r>
            <a:r>
              <a:rPr lang="en-US" sz="1400" dirty="0"/>
              <a:t> to Only Falcon 9 launches</a:t>
            </a:r>
            <a:endParaRPr lang="en-US" sz="1400" dirty="0">
              <a:solidFill>
                <a:schemeClr val="bg1"/>
              </a:solidFill>
            </a:endParaRPr>
          </a:p>
        </p:txBody>
      </p:sp>
      <p:sp>
        <p:nvSpPr>
          <p:cNvPr id="9" name="Flowchart: Process 8">
            <a:extLst>
              <a:ext uri="{FF2B5EF4-FFF2-40B4-BE49-F238E27FC236}">
                <a16:creationId xmlns="" xmlns:a16="http://schemas.microsoft.com/office/drawing/2014/main" id="{35942D32-BCC9-4DF3-846A-186846CF1FB1}"/>
              </a:ext>
            </a:extLst>
          </p:cNvPr>
          <p:cNvSpPr/>
          <p:nvPr/>
        </p:nvSpPr>
        <p:spPr>
          <a:xfrm>
            <a:off x="3318388" y="4001294"/>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Dealing With Missing Values</a:t>
            </a:r>
          </a:p>
        </p:txBody>
      </p:sp>
      <p:sp>
        <p:nvSpPr>
          <p:cNvPr id="10" name="Flowchart: Process 9">
            <a:extLst>
              <a:ext uri="{FF2B5EF4-FFF2-40B4-BE49-F238E27FC236}">
                <a16:creationId xmlns="" xmlns:a16="http://schemas.microsoft.com/office/drawing/2014/main" id="{F5C7EBE2-03BA-4F8F-B479-563255E3AB14}"/>
              </a:ext>
            </a:extLst>
          </p:cNvPr>
          <p:cNvSpPr/>
          <p:nvPr/>
        </p:nvSpPr>
        <p:spPr>
          <a:xfrm>
            <a:off x="3318388" y="510467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A Landing Outcome Label From Outcome Column</a:t>
            </a:r>
          </a:p>
        </p:txBody>
      </p:sp>
      <p:sp>
        <p:nvSpPr>
          <p:cNvPr id="11" name="Flowchart: Process 10">
            <a:extLst>
              <a:ext uri="{FF2B5EF4-FFF2-40B4-BE49-F238E27FC236}">
                <a16:creationId xmlns="" xmlns:a16="http://schemas.microsoft.com/office/drawing/2014/main" id="{357EC9D7-2AD8-4FC3-835C-8C5849472533}"/>
              </a:ext>
            </a:extLst>
          </p:cNvPr>
          <p:cNvSpPr/>
          <p:nvPr/>
        </p:nvSpPr>
        <p:spPr>
          <a:xfrm>
            <a:off x="8914838" y="510467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Construct the Final DataFrame and dump in CSV file</a:t>
            </a:r>
          </a:p>
        </p:txBody>
      </p:sp>
      <p:cxnSp>
        <p:nvCxnSpPr>
          <p:cNvPr id="15" name="Straight Arrow Connector 14">
            <a:extLst>
              <a:ext uri="{FF2B5EF4-FFF2-40B4-BE49-F238E27FC236}">
                <a16:creationId xmlns="" xmlns:a16="http://schemas.microsoft.com/office/drawing/2014/main" id="{53AD5CAB-262E-41D9-8F91-85CB8FD5DF5D}"/>
              </a:ext>
            </a:extLst>
          </p:cNvPr>
          <p:cNvCxnSpPr>
            <a:cxnSpLocks/>
            <a:stCxn id="10" idx="3"/>
            <a:endCxn id="29" idx="1"/>
          </p:cNvCxnSpPr>
          <p:nvPr/>
        </p:nvCxnSpPr>
        <p:spPr>
          <a:xfrm flipV="1">
            <a:off x="5304504" y="4306094"/>
            <a:ext cx="723944" cy="110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0CA820BA-C0D0-48BE-9BD8-452CC9FACC92}"/>
              </a:ext>
            </a:extLst>
          </p:cNvPr>
          <p:cNvCxnSpPr>
            <a:cxnSpLocks/>
            <a:stCxn id="9" idx="2"/>
            <a:endCxn id="10" idx="0"/>
          </p:cNvCxnSpPr>
          <p:nvPr/>
        </p:nvCxnSpPr>
        <p:spPr>
          <a:xfrm>
            <a:off x="4311446" y="4610894"/>
            <a:ext cx="0" cy="493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0DAE44B9-28ED-4319-AA7D-204BDF82D0F7}"/>
              </a:ext>
            </a:extLst>
          </p:cNvPr>
          <p:cNvCxnSpPr>
            <a:cxnSpLocks/>
            <a:stCxn id="7" idx="3"/>
            <a:endCxn id="9" idx="1"/>
          </p:cNvCxnSpPr>
          <p:nvPr/>
        </p:nvCxnSpPr>
        <p:spPr>
          <a:xfrm flipV="1">
            <a:off x="2934020" y="4306094"/>
            <a:ext cx="384368" cy="104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1D003FC2-2619-4F9F-BDFE-6964AF0041BD}"/>
              </a:ext>
            </a:extLst>
          </p:cNvPr>
          <p:cNvCxnSpPr>
            <a:cxnSpLocks/>
            <a:stCxn id="6" idx="2"/>
            <a:endCxn id="7" idx="0"/>
          </p:cNvCxnSpPr>
          <p:nvPr/>
        </p:nvCxnSpPr>
        <p:spPr>
          <a:xfrm>
            <a:off x="1940962" y="4610894"/>
            <a:ext cx="0" cy="433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lowchart: Process 27">
            <a:extLst>
              <a:ext uri="{FF2B5EF4-FFF2-40B4-BE49-F238E27FC236}">
                <a16:creationId xmlns="" xmlns:a16="http://schemas.microsoft.com/office/drawing/2014/main" id="{47F6A751-46D7-4127-AC20-71FBF5468282}"/>
              </a:ext>
            </a:extLst>
          </p:cNvPr>
          <p:cNvSpPr/>
          <p:nvPr/>
        </p:nvSpPr>
        <p:spPr>
          <a:xfrm>
            <a:off x="6026539" y="510467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Cast All Numeric Columns to “float64”</a:t>
            </a:r>
          </a:p>
        </p:txBody>
      </p:sp>
      <p:sp>
        <p:nvSpPr>
          <p:cNvPr id="29" name="Flowchart: Process 28">
            <a:extLst>
              <a:ext uri="{FF2B5EF4-FFF2-40B4-BE49-F238E27FC236}">
                <a16:creationId xmlns="" xmlns:a16="http://schemas.microsoft.com/office/drawing/2014/main" id="{1EF0F6BD-97CC-4483-B6A0-A507A2EEDD75}"/>
              </a:ext>
            </a:extLst>
          </p:cNvPr>
          <p:cNvSpPr/>
          <p:nvPr/>
        </p:nvSpPr>
        <p:spPr>
          <a:xfrm>
            <a:off x="6028448" y="4001294"/>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One Hot Encoding to Categorical Columns</a:t>
            </a:r>
          </a:p>
        </p:txBody>
      </p:sp>
      <p:cxnSp>
        <p:nvCxnSpPr>
          <p:cNvPr id="37" name="Straight Arrow Connector 36">
            <a:extLst>
              <a:ext uri="{FF2B5EF4-FFF2-40B4-BE49-F238E27FC236}">
                <a16:creationId xmlns="" xmlns:a16="http://schemas.microsoft.com/office/drawing/2014/main" id="{4D169E42-26C2-4C7E-9122-2CEE2AB43F05}"/>
              </a:ext>
            </a:extLst>
          </p:cNvPr>
          <p:cNvCxnSpPr>
            <a:cxnSpLocks/>
            <a:stCxn id="29" idx="2"/>
            <a:endCxn id="28" idx="0"/>
          </p:cNvCxnSpPr>
          <p:nvPr/>
        </p:nvCxnSpPr>
        <p:spPr>
          <a:xfrm flipH="1">
            <a:off x="7019597" y="4610894"/>
            <a:ext cx="1909" cy="493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E1ABDD73-F49C-4E42-8A82-CC93C0651AF7}"/>
              </a:ext>
            </a:extLst>
          </p:cNvPr>
          <p:cNvCxnSpPr>
            <a:cxnSpLocks/>
            <a:stCxn id="28" idx="3"/>
            <a:endCxn id="11" idx="1"/>
          </p:cNvCxnSpPr>
          <p:nvPr/>
        </p:nvCxnSpPr>
        <p:spPr>
          <a:xfrm>
            <a:off x="8012655" y="5409470"/>
            <a:ext cx="902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400" u="sng" dirty="0" smtClean="0">
                <a:latin typeface="Abadi"/>
              </a:rPr>
              <a:t>For Explorative Data Analysis, following charts were used:</a:t>
            </a:r>
          </a:p>
          <a:p>
            <a:pPr marL="0" indent="0">
              <a:lnSpc>
                <a:spcPct val="100000"/>
              </a:lnSpc>
              <a:spcBef>
                <a:spcPts val="1400"/>
              </a:spcBef>
              <a:buNone/>
            </a:pPr>
            <a:r>
              <a:rPr lang="en-US" sz="2000" b="1" dirty="0" err="1" smtClean="0">
                <a:solidFill>
                  <a:srgbClr val="0B49CB"/>
                </a:solidFill>
                <a:latin typeface="Abadi"/>
              </a:rPr>
              <a:t>CatPlot</a:t>
            </a:r>
            <a:r>
              <a:rPr lang="en-US" sz="2000" dirty="0" smtClean="0">
                <a:solidFill>
                  <a:schemeClr val="accent3">
                    <a:lumMod val="25000"/>
                  </a:schemeClr>
                </a:solidFill>
                <a:latin typeface="Abadi"/>
              </a:rPr>
              <a:t> </a:t>
            </a:r>
            <a:r>
              <a:rPr lang="en-US" sz="2000" dirty="0">
                <a:solidFill>
                  <a:schemeClr val="accent3">
                    <a:lumMod val="25000"/>
                  </a:schemeClr>
                </a:solidFill>
                <a:latin typeface="Abadi"/>
              </a:rPr>
              <a:t>:</a:t>
            </a:r>
          </a:p>
          <a:p>
            <a:pPr>
              <a:lnSpc>
                <a:spcPct val="100000"/>
              </a:lnSpc>
              <a:spcBef>
                <a:spcPts val="1400"/>
              </a:spcBef>
            </a:pPr>
            <a:r>
              <a:rPr lang="en-US" sz="2000" dirty="0" err="1">
                <a:solidFill>
                  <a:srgbClr val="1C7DDB"/>
                </a:solidFill>
                <a:latin typeface="Abadi"/>
              </a:rPr>
              <a:t>FlightNumber</a:t>
            </a:r>
            <a:r>
              <a:rPr lang="en-US" sz="2000" dirty="0">
                <a:solidFill>
                  <a:srgbClr val="1C7DDB"/>
                </a:solidFill>
                <a:latin typeface="Abadi"/>
              </a:rPr>
              <a:t> vs </a:t>
            </a:r>
            <a:r>
              <a:rPr lang="en-US" sz="2000" dirty="0" err="1">
                <a:solidFill>
                  <a:srgbClr val="1C7DDB"/>
                </a:solidFill>
                <a:latin typeface="Abadi"/>
              </a:rPr>
              <a:t>LaunchSite</a:t>
            </a:r>
            <a:r>
              <a:rPr lang="en-US" sz="2000" dirty="0">
                <a:solidFill>
                  <a:srgbClr val="1C7DDB"/>
                </a:solidFill>
                <a:latin typeface="Abadi"/>
              </a:rPr>
              <a:t> </a:t>
            </a:r>
            <a:r>
              <a:rPr lang="en-US" sz="2000" dirty="0">
                <a:solidFill>
                  <a:schemeClr val="accent3">
                    <a:lumMod val="25000"/>
                  </a:schemeClr>
                </a:solidFill>
                <a:latin typeface="Abadi"/>
              </a:rPr>
              <a:t>: To visualize the relationship between Flight Number and Launch Site</a:t>
            </a:r>
          </a:p>
          <a:p>
            <a:pPr>
              <a:lnSpc>
                <a:spcPct val="100000"/>
              </a:lnSpc>
              <a:spcBef>
                <a:spcPts val="1400"/>
              </a:spcBef>
            </a:pPr>
            <a:r>
              <a:rPr lang="en-US" sz="2000" dirty="0">
                <a:solidFill>
                  <a:srgbClr val="1C7DDB"/>
                </a:solidFill>
                <a:latin typeface="Abadi"/>
              </a:rPr>
              <a:t>Payload vs Launch Site </a:t>
            </a:r>
            <a:r>
              <a:rPr lang="en-US" sz="2000" dirty="0">
                <a:solidFill>
                  <a:schemeClr val="accent3">
                    <a:lumMod val="25000"/>
                  </a:schemeClr>
                </a:solidFill>
                <a:latin typeface="Abadi"/>
              </a:rPr>
              <a:t>: To visualize the relationship between Payload and Launch Site</a:t>
            </a:r>
          </a:p>
          <a:p>
            <a:pPr>
              <a:lnSpc>
                <a:spcPct val="100000"/>
              </a:lnSpc>
              <a:spcBef>
                <a:spcPts val="1400"/>
              </a:spcBef>
            </a:pPr>
            <a:r>
              <a:rPr lang="en-US" sz="2000" dirty="0" err="1">
                <a:solidFill>
                  <a:srgbClr val="1C7DDB"/>
                </a:solidFill>
                <a:latin typeface="Abadi"/>
              </a:rPr>
              <a:t>FlightNumber</a:t>
            </a:r>
            <a:r>
              <a:rPr lang="en-US" sz="2000" dirty="0">
                <a:solidFill>
                  <a:srgbClr val="1C7DDB"/>
                </a:solidFill>
                <a:latin typeface="Abadi"/>
              </a:rPr>
              <a:t> vs Orbit type </a:t>
            </a:r>
            <a:r>
              <a:rPr lang="en-US" sz="2000" dirty="0">
                <a:solidFill>
                  <a:schemeClr val="accent3">
                    <a:lumMod val="25000"/>
                  </a:schemeClr>
                </a:solidFill>
                <a:latin typeface="Abadi"/>
              </a:rPr>
              <a:t>: To visualize the relationship between Flight Number and Orbit type</a:t>
            </a:r>
          </a:p>
          <a:p>
            <a:pPr>
              <a:lnSpc>
                <a:spcPct val="100000"/>
              </a:lnSpc>
              <a:spcBef>
                <a:spcPts val="1400"/>
              </a:spcBef>
            </a:pPr>
            <a:r>
              <a:rPr lang="en-US" sz="2000" dirty="0">
                <a:solidFill>
                  <a:srgbClr val="1C7DDB"/>
                </a:solidFill>
                <a:latin typeface="Abadi"/>
              </a:rPr>
              <a:t>Payload vs Orbit type </a:t>
            </a:r>
            <a:r>
              <a:rPr lang="en-US" sz="2000" dirty="0">
                <a:solidFill>
                  <a:schemeClr val="accent3">
                    <a:lumMod val="25000"/>
                  </a:schemeClr>
                </a:solidFill>
                <a:latin typeface="Abadi"/>
              </a:rPr>
              <a:t>: To visualize the relationship between Payload and Orbit type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000" b="1" dirty="0" smtClean="0">
                <a:solidFill>
                  <a:srgbClr val="0B49CB"/>
                </a:solidFill>
                <a:latin typeface="Abadi"/>
              </a:rPr>
              <a:t>Bar </a:t>
            </a:r>
            <a:r>
              <a:rPr lang="en-US" sz="2000" b="1" dirty="0">
                <a:solidFill>
                  <a:srgbClr val="0B49CB"/>
                </a:solidFill>
                <a:latin typeface="Abadi"/>
              </a:rPr>
              <a:t>Chart</a:t>
            </a:r>
            <a:endParaRPr lang="en-US" sz="2000" dirty="0">
              <a:solidFill>
                <a:schemeClr val="accent3">
                  <a:lumMod val="25000"/>
                </a:schemeClr>
              </a:solidFill>
              <a:latin typeface="Abadi"/>
            </a:endParaRPr>
          </a:p>
          <a:p>
            <a:pPr>
              <a:lnSpc>
                <a:spcPct val="100000"/>
              </a:lnSpc>
              <a:spcBef>
                <a:spcPts val="1400"/>
              </a:spcBef>
            </a:pPr>
            <a:r>
              <a:rPr lang="en-US" sz="2000" dirty="0">
                <a:solidFill>
                  <a:srgbClr val="1C7DDB"/>
                </a:solidFill>
                <a:latin typeface="Abadi"/>
              </a:rPr>
              <a:t>Orbit vs Success Rate </a:t>
            </a:r>
            <a:r>
              <a:rPr lang="en-US" sz="2000" dirty="0">
                <a:solidFill>
                  <a:schemeClr val="accent3">
                    <a:lumMod val="25000"/>
                  </a:schemeClr>
                </a:solidFill>
                <a:latin typeface="Abadi"/>
              </a:rPr>
              <a:t>: To visualize the relationship between success rate of each orbit type</a:t>
            </a:r>
          </a:p>
          <a:p>
            <a:pPr marL="0" indent="0">
              <a:lnSpc>
                <a:spcPct val="100000"/>
              </a:lnSpc>
              <a:spcBef>
                <a:spcPts val="1400"/>
              </a:spcBef>
              <a:buNone/>
            </a:pPr>
            <a:r>
              <a:rPr lang="en-US" sz="2200" b="1" dirty="0">
                <a:solidFill>
                  <a:srgbClr val="0B49CB"/>
                </a:solidFill>
                <a:latin typeface="Abadi"/>
              </a:rPr>
              <a:t>Line chart</a:t>
            </a:r>
          </a:p>
          <a:p>
            <a:pPr>
              <a:lnSpc>
                <a:spcPct val="100000"/>
              </a:lnSpc>
              <a:spcBef>
                <a:spcPts val="1400"/>
              </a:spcBef>
            </a:pPr>
            <a:r>
              <a:rPr lang="en-US" sz="2200" dirty="0">
                <a:solidFill>
                  <a:srgbClr val="1C7DDB"/>
                </a:solidFill>
                <a:latin typeface="Abadi"/>
              </a:rPr>
              <a:t>Year vs Class </a:t>
            </a:r>
            <a:r>
              <a:rPr lang="en-US" sz="2200" dirty="0">
                <a:solidFill>
                  <a:schemeClr val="accent3">
                    <a:lumMod val="25000"/>
                  </a:schemeClr>
                </a:solidFill>
                <a:latin typeface="Abadi"/>
              </a:rPr>
              <a:t>: To visualize the launch success yearly trend.</a:t>
            </a:r>
          </a:p>
          <a:p>
            <a:pPr>
              <a:lnSpc>
                <a:spcPct val="100000"/>
              </a:lnSpc>
              <a:spcBef>
                <a:spcPts val="1400"/>
              </a:spcBef>
            </a:pPr>
            <a:endParaRPr lang="en-US" sz="2200" dirty="0">
              <a:solidFill>
                <a:schemeClr val="accent3">
                  <a:lumMod val="25000"/>
                </a:schemeClr>
              </a:solidFill>
              <a:latin typeface="Abadi"/>
            </a:endParaRPr>
          </a:p>
          <a:p>
            <a:endParaRPr lang="en-US" sz="1400" dirty="0">
              <a:solidFill>
                <a:srgbClr val="000000"/>
              </a:solidFill>
              <a:latin typeface="Abadi" panose="020B0604020104020204"/>
            </a:endParaRPr>
          </a:p>
          <a:p>
            <a:pPr marL="0" indent="0">
              <a:buNone/>
            </a:pPr>
            <a:r>
              <a:rPr lang="en-US" sz="2400" dirty="0" err="1">
                <a:latin typeface="Abadi" panose="020B0604020104020204"/>
                <a:hlinkClick r:id="rId3"/>
              </a:rPr>
              <a:t>GitHub</a:t>
            </a:r>
            <a:r>
              <a:rPr lang="en-US" sz="2400" dirty="0">
                <a:latin typeface="Abadi" panose="020B0604020104020204"/>
                <a:hlinkClick r:id="rId3"/>
              </a:rPr>
              <a:t> URL of the completed EDA with data visualization notebook</a:t>
            </a:r>
            <a:endParaRPr lang="en-US" sz="2400"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[Continued]</a:t>
            </a:r>
          </a:p>
        </p:txBody>
      </p:sp>
    </p:spTree>
    <p:extLst>
      <p:ext uri="{BB962C8B-B14F-4D97-AF65-F5344CB8AC3E}">
        <p14:creationId xmlns:p14="http://schemas.microsoft.com/office/powerpoint/2010/main" val="3555179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10261784"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 :</a:t>
            </a:r>
          </a:p>
          <a:p>
            <a:pPr>
              <a:lnSpc>
                <a:spcPct val="100000"/>
              </a:lnSpc>
              <a:spcBef>
                <a:spcPts val="1400"/>
              </a:spcBef>
            </a:pPr>
            <a:r>
              <a:rPr lang="en-US" sz="2200" dirty="0">
                <a:solidFill>
                  <a:schemeClr val="accent3">
                    <a:lumMod val="25000"/>
                  </a:schemeClr>
                </a:solidFill>
                <a:latin typeface="Abadi"/>
              </a:rPr>
              <a:t>To display the names of the unique launch sites in the space mission</a:t>
            </a:r>
          </a:p>
          <a:p>
            <a:pPr>
              <a:lnSpc>
                <a:spcPct val="100000"/>
              </a:lnSpc>
              <a:spcBef>
                <a:spcPts val="1400"/>
              </a:spcBef>
            </a:pPr>
            <a:r>
              <a:rPr lang="en-US" sz="2200" dirty="0">
                <a:solidFill>
                  <a:schemeClr val="accent3">
                    <a:lumMod val="25000"/>
                  </a:schemeClr>
                </a:solidFill>
                <a:latin typeface="Abadi"/>
              </a:rPr>
              <a:t>To display 5 records where launch sites begin with the string 'CCA’</a:t>
            </a:r>
          </a:p>
          <a:p>
            <a:pPr>
              <a:lnSpc>
                <a:spcPct val="100000"/>
              </a:lnSpc>
              <a:spcBef>
                <a:spcPts val="1400"/>
              </a:spcBef>
            </a:pPr>
            <a:r>
              <a:rPr lang="en-US" sz="2200" dirty="0">
                <a:solidFill>
                  <a:schemeClr val="accent3">
                    <a:lumMod val="25000"/>
                  </a:schemeClr>
                </a:solidFill>
                <a:latin typeface="Abadi"/>
              </a:rPr>
              <a:t>To display the total payload mass carried by boosters launched by NASA (CRS)</a:t>
            </a:r>
          </a:p>
          <a:p>
            <a:pPr>
              <a:lnSpc>
                <a:spcPct val="100000"/>
              </a:lnSpc>
              <a:spcBef>
                <a:spcPts val="1400"/>
              </a:spcBef>
            </a:pPr>
            <a:r>
              <a:rPr lang="en-US" sz="2200" dirty="0">
                <a:solidFill>
                  <a:schemeClr val="accent3">
                    <a:lumMod val="25000"/>
                  </a:schemeClr>
                </a:solidFill>
                <a:latin typeface="Abadi"/>
              </a:rPr>
              <a:t>To display average payload mass carried by booster version “F9 v1.1”</a:t>
            </a:r>
          </a:p>
          <a:p>
            <a:pPr>
              <a:lnSpc>
                <a:spcPct val="100000"/>
              </a:lnSpc>
              <a:spcBef>
                <a:spcPts val="1400"/>
              </a:spcBef>
            </a:pPr>
            <a:r>
              <a:rPr lang="en-US" sz="2200" dirty="0">
                <a:solidFill>
                  <a:schemeClr val="accent3">
                    <a:lumMod val="25000"/>
                  </a:schemeClr>
                </a:solidFill>
                <a:latin typeface="Abadi"/>
              </a:rPr>
              <a:t>To list the date when the first successful landing outcome in ground pad was achieved</a:t>
            </a:r>
          </a:p>
          <a:p>
            <a:pPr>
              <a:lnSpc>
                <a:spcPct val="100000"/>
              </a:lnSpc>
              <a:spcBef>
                <a:spcPts val="1400"/>
              </a:spcBef>
            </a:pPr>
            <a:r>
              <a:rPr lang="en-US" sz="2200" dirty="0">
                <a:solidFill>
                  <a:schemeClr val="accent3">
                    <a:lumMod val="25000"/>
                  </a:schemeClr>
                </a:solidFill>
                <a:latin typeface="Abadi"/>
              </a:rPr>
              <a:t>To list the names of the boosters which have success in drone ship and have payload mass greater than 4000 but less than 6000</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a:t>
            </a:r>
            <a:r>
              <a:rPr lang="en-US" sz="2200" dirty="0" smtClean="0">
                <a:solidFill>
                  <a:schemeClr val="accent3">
                    <a:lumMod val="25000"/>
                  </a:schemeClr>
                </a:solidFill>
                <a:latin typeface="Abadi"/>
              </a:rPr>
              <a:t>performed: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To list the total number of successful and failure mission outcomes</a:t>
            </a:r>
          </a:p>
          <a:p>
            <a:pPr>
              <a:lnSpc>
                <a:spcPct val="100000"/>
              </a:lnSpc>
              <a:spcBef>
                <a:spcPts val="1400"/>
              </a:spcBef>
            </a:pPr>
            <a:r>
              <a:rPr lang="en-US" sz="2200" dirty="0">
                <a:solidFill>
                  <a:schemeClr val="accent3">
                    <a:lumMod val="25000"/>
                  </a:schemeClr>
                </a:solidFill>
                <a:latin typeface="Abadi"/>
              </a:rPr>
              <a:t>To list the names of the booster versions which have carried the maximum payload mass. Use a subquery</a:t>
            </a:r>
          </a:p>
          <a:p>
            <a:pPr>
              <a:lnSpc>
                <a:spcPct val="100000"/>
              </a:lnSpc>
              <a:spcBef>
                <a:spcPts val="1400"/>
              </a:spcBef>
            </a:pPr>
            <a:r>
              <a:rPr lang="en-US" sz="2200" dirty="0">
                <a:solidFill>
                  <a:schemeClr val="accent3">
                    <a:lumMod val="25000"/>
                  </a:schemeClr>
                </a:solidFill>
                <a:latin typeface="Abadi"/>
              </a:rPr>
              <a:t>To list the failed landing outcomes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To rank the count of landing outcomes (such as Failure (drone ship) or Success (ground pad</a:t>
            </a:r>
            <a:r>
              <a:rPr lang="en-US" sz="2200" dirty="0" smtClean="0">
                <a:solidFill>
                  <a:schemeClr val="accent3">
                    <a:lumMod val="25000"/>
                  </a:schemeClr>
                </a:solidFill>
                <a:latin typeface="Abadi"/>
              </a:rPr>
              <a:t>)) </a:t>
            </a:r>
            <a:r>
              <a:rPr lang="en-US" sz="2200" dirty="0">
                <a:solidFill>
                  <a:schemeClr val="accent3">
                    <a:lumMod val="25000"/>
                  </a:schemeClr>
                </a:solidFill>
                <a:latin typeface="Abadi"/>
              </a:rPr>
              <a:t>between the date 2010-06-04 and 2017-03-20, in descending order</a:t>
            </a:r>
          </a:p>
          <a:p>
            <a:pPr marL="0" indent="0">
              <a:buNone/>
            </a:pPr>
            <a:r>
              <a:rPr lang="en-US" sz="2400" dirty="0" err="1" smtClean="0">
                <a:latin typeface="Abadi" panose="020B0604020104020204"/>
                <a:hlinkClick r:id="rId3"/>
              </a:rPr>
              <a:t>GitHub</a:t>
            </a:r>
            <a:r>
              <a:rPr lang="en-US" sz="2400" dirty="0" smtClean="0">
                <a:latin typeface="Abadi" panose="020B0604020104020204"/>
                <a:hlinkClick r:id="rId3"/>
              </a:rPr>
              <a:t> </a:t>
            </a:r>
            <a:r>
              <a:rPr lang="en-US" sz="2400" dirty="0">
                <a:latin typeface="Abadi" panose="020B0604020104020204"/>
                <a:hlinkClick r:id="rId3"/>
              </a:rPr>
              <a:t>URL of the completed EDA with SQL notebook</a:t>
            </a: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[Continued]</a:t>
            </a:r>
            <a:endParaRPr lang="en-US" dirty="0">
              <a:solidFill>
                <a:srgbClr val="0B49CB"/>
              </a:solidFill>
            </a:endParaRPr>
          </a:p>
        </p:txBody>
      </p:sp>
    </p:spTree>
    <p:extLst>
      <p:ext uri="{BB962C8B-B14F-4D97-AF65-F5344CB8AC3E}">
        <p14:creationId xmlns:p14="http://schemas.microsoft.com/office/powerpoint/2010/main" val="353676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marL="0" indent="0">
              <a:lnSpc>
                <a:spcPct val="100000"/>
              </a:lnSpc>
              <a:spcBef>
                <a:spcPts val="1400"/>
              </a:spcBef>
              <a:buNone/>
            </a:pPr>
            <a:r>
              <a:rPr lang="en-US" sz="2400" u="sng" dirty="0">
                <a:solidFill>
                  <a:schemeClr val="accent3">
                    <a:lumMod val="25000"/>
                  </a:schemeClr>
                </a:solidFill>
                <a:latin typeface="Abadi" panose="020B0604020104020204" pitchFamily="34" charset="0"/>
              </a:rPr>
              <a:t>Map objects which are created and added to the folium map are given below </a:t>
            </a:r>
            <a:r>
              <a:rPr lang="en-US" sz="2400" u="sng" dirty="0" smtClean="0">
                <a:solidFill>
                  <a:schemeClr val="accent3">
                    <a:lumMod val="25000"/>
                  </a:schemeClr>
                </a:solidFill>
                <a:latin typeface="Abadi" panose="020B0604020104020204" pitchFamily="34" charset="0"/>
              </a:rPr>
              <a:t>:</a:t>
            </a:r>
            <a:endParaRPr lang="en-US" sz="2400" u="sng"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Markers : It marked a specific area with a text label on a specific coordinate</a:t>
            </a:r>
          </a:p>
          <a:p>
            <a:pPr>
              <a:lnSpc>
                <a:spcPct val="100000"/>
              </a:lnSpc>
              <a:spcBef>
                <a:spcPts val="1400"/>
              </a:spcBef>
            </a:pPr>
            <a:r>
              <a:rPr lang="en-US" sz="2200" dirty="0">
                <a:solidFill>
                  <a:schemeClr val="accent3">
                    <a:lumMod val="25000"/>
                  </a:schemeClr>
                </a:solidFill>
                <a:latin typeface="Abadi" panose="020B0604020104020204" pitchFamily="34" charset="0"/>
              </a:rPr>
              <a:t>Circles : It highlighted circle area with a text label on a specific coordinate</a:t>
            </a:r>
          </a:p>
          <a:p>
            <a:pPr>
              <a:lnSpc>
                <a:spcPct val="100000"/>
              </a:lnSpc>
              <a:spcBef>
                <a:spcPts val="1400"/>
              </a:spcBef>
            </a:pPr>
            <a:r>
              <a:rPr lang="en-US" sz="2200" dirty="0" err="1">
                <a:solidFill>
                  <a:schemeClr val="accent3">
                    <a:lumMod val="25000"/>
                  </a:schemeClr>
                </a:solidFill>
                <a:latin typeface="Abadi" panose="020B0604020104020204" pitchFamily="34" charset="0"/>
              </a:rPr>
              <a:t>MarkerCluster</a:t>
            </a:r>
            <a:r>
              <a:rPr lang="en-US" sz="2200" dirty="0">
                <a:solidFill>
                  <a:schemeClr val="accent3">
                    <a:lumMod val="25000"/>
                  </a:schemeClr>
                </a:solidFill>
                <a:latin typeface="Abadi" panose="020B0604020104020204" pitchFamily="34" charset="0"/>
              </a:rPr>
              <a:t> :  Marker clusters are used to simplify the containing many markers having the same coordinates. </a:t>
            </a:r>
          </a:p>
          <a:p>
            <a:pPr>
              <a:lnSpc>
                <a:spcPct val="100000"/>
              </a:lnSpc>
              <a:spcBef>
                <a:spcPts val="1400"/>
              </a:spcBef>
            </a:pP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 : To get coordinate for a mouse over a point on the map. It helps to find the coordinates easily of any points of interests while exploring the map.</a:t>
            </a:r>
          </a:p>
          <a:p>
            <a:pPr>
              <a:lnSpc>
                <a:spcPct val="100000"/>
              </a:lnSpc>
              <a:spcBef>
                <a:spcPts val="1400"/>
              </a:spcBef>
            </a:pPr>
            <a:r>
              <a:rPr lang="en-US" sz="2200"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 It draws polyline overlays on a map. It is used to denote the distance between a launch site and its proximities</a:t>
            </a:r>
            <a:r>
              <a:rPr lang="en-US" sz="2200" dirty="0" smtClean="0">
                <a:solidFill>
                  <a:schemeClr val="accent3">
                    <a:lumMod val="25000"/>
                  </a:schemeClr>
                </a:solidFill>
                <a:latin typeface="Abadi" panose="020B0604020104020204" pitchFamily="34" charset="0"/>
              </a:rPr>
              <a:t>.</a:t>
            </a:r>
          </a:p>
          <a:p>
            <a:endParaRPr lang="en-US" sz="1400" dirty="0">
              <a:solidFill>
                <a:srgbClr val="000000"/>
              </a:solidFill>
              <a:latin typeface="Abadi" panose="020B0604020104020204"/>
            </a:endParaRPr>
          </a:p>
          <a:p>
            <a:pPr marL="0" indent="0">
              <a:buNone/>
            </a:pPr>
            <a:r>
              <a:rPr lang="en-US" dirty="0" err="1">
                <a:latin typeface="Abadi" panose="020B0604020104020204"/>
                <a:hlinkClick r:id="rId3"/>
              </a:rPr>
              <a:t>GitHub</a:t>
            </a:r>
            <a:r>
              <a:rPr lang="en-US" dirty="0">
                <a:latin typeface="Abadi" panose="020B0604020104020204"/>
                <a:hlinkClick r:id="rId3"/>
              </a:rPr>
              <a:t> URL of the completed interactive map with Folium map</a:t>
            </a:r>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Plots/graphs and interactions which are added to the dashboard - </a:t>
            </a:r>
          </a:p>
          <a:p>
            <a:pPr>
              <a:lnSpc>
                <a:spcPct val="100000"/>
              </a:lnSpc>
              <a:spcBef>
                <a:spcPts val="1400"/>
              </a:spcBef>
            </a:pPr>
            <a:r>
              <a:rPr lang="en-US" sz="2200" dirty="0">
                <a:solidFill>
                  <a:schemeClr val="accent3">
                    <a:lumMod val="25000"/>
                  </a:schemeClr>
                </a:solidFill>
                <a:latin typeface="Abadi" panose="020B0604020104020204" pitchFamily="34" charset="0"/>
              </a:rPr>
              <a:t>Drop-down Input Component : To select different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Pie-chart : To visualize total success launches ratio by site</a:t>
            </a:r>
          </a:p>
          <a:p>
            <a:pPr>
              <a:lnSpc>
                <a:spcPct val="100000"/>
              </a:lnSpc>
              <a:spcBef>
                <a:spcPts val="1400"/>
              </a:spcBef>
            </a:pPr>
            <a:r>
              <a:rPr lang="en-US" sz="2200" dirty="0">
                <a:solidFill>
                  <a:schemeClr val="accent3">
                    <a:lumMod val="25000"/>
                  </a:schemeClr>
                </a:solidFill>
                <a:latin typeface="Abadi" panose="020B0604020104020204" pitchFamily="34" charset="0"/>
              </a:rPr>
              <a:t>Range Slider : To select range of payload mass (kg)</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 To visualize the correlation between payload and success launch for </a:t>
            </a:r>
            <a:r>
              <a:rPr lang="en-US" sz="2200" dirty="0" smtClean="0">
                <a:solidFill>
                  <a:schemeClr val="accent3">
                    <a:lumMod val="25000"/>
                  </a:schemeClr>
                </a:solidFill>
                <a:latin typeface="Abadi" panose="020B0604020104020204" pitchFamily="34" charset="0"/>
              </a:rPr>
              <a:t>all sites </a:t>
            </a:r>
          </a:p>
          <a:p>
            <a:endParaRPr lang="en-US" sz="1400" dirty="0">
              <a:solidFill>
                <a:srgbClr val="000000"/>
              </a:solidFill>
              <a:latin typeface="Abadi" panose="020B0604020104020204"/>
            </a:endParaRPr>
          </a:p>
          <a:p>
            <a:pPr marL="514350" indent="-514350">
              <a:buAutoNum type="arabicPeriod"/>
            </a:pPr>
            <a:r>
              <a:rPr lang="en-US" dirty="0" err="1" smtClean="0">
                <a:latin typeface="Abadi" panose="020B0604020104020204"/>
                <a:hlinkClick r:id="rId3"/>
              </a:rPr>
              <a:t>GitHub</a:t>
            </a:r>
            <a:r>
              <a:rPr lang="en-US" dirty="0" smtClean="0">
                <a:latin typeface="Abadi" panose="020B0604020104020204"/>
                <a:hlinkClick r:id="rId3"/>
              </a:rPr>
              <a:t> </a:t>
            </a:r>
            <a:r>
              <a:rPr lang="en-US" dirty="0">
                <a:latin typeface="Abadi" panose="020B0604020104020204"/>
                <a:hlinkClick r:id="rId3"/>
              </a:rPr>
              <a:t>URL of the completed </a:t>
            </a:r>
            <a:r>
              <a:rPr lang="en-US" dirty="0" err="1">
                <a:latin typeface="Abadi" panose="020B0604020104020204"/>
                <a:hlinkClick r:id="rId3"/>
              </a:rPr>
              <a:t>Plotly</a:t>
            </a:r>
            <a:r>
              <a:rPr lang="en-US" dirty="0">
                <a:latin typeface="Abadi" panose="020B0604020104020204"/>
                <a:hlinkClick r:id="rId3"/>
              </a:rPr>
              <a:t> Dash </a:t>
            </a:r>
            <a:r>
              <a:rPr lang="en-US" dirty="0" smtClean="0">
                <a:latin typeface="Abadi" panose="020B0604020104020204"/>
                <a:hlinkClick r:id="rId3"/>
              </a:rPr>
              <a:t>Notebook</a:t>
            </a:r>
            <a:endParaRPr lang="en-US" dirty="0" smtClean="0">
              <a:latin typeface="Abadi" panose="020B0604020104020204"/>
            </a:endParaRPr>
          </a:p>
          <a:p>
            <a:pPr marL="514350" indent="-514350">
              <a:buFont typeface="Arial" panose="020B0604020202020204" pitchFamily="34" charset="0"/>
              <a:buAutoNum type="arabicPeriod"/>
            </a:pPr>
            <a:r>
              <a:rPr lang="en-US" dirty="0" err="1" smtClean="0">
                <a:latin typeface="Abadi" panose="020B0604020104020204"/>
                <a:hlinkClick r:id="rId4"/>
              </a:rPr>
              <a:t>GitHub</a:t>
            </a:r>
            <a:r>
              <a:rPr lang="en-US" dirty="0" smtClean="0">
                <a:latin typeface="Abadi" panose="020B0604020104020204"/>
                <a:hlinkClick r:id="rId4"/>
              </a:rPr>
              <a:t> </a:t>
            </a:r>
            <a:r>
              <a:rPr lang="en-US" dirty="0">
                <a:latin typeface="Abadi" panose="020B0604020104020204"/>
                <a:hlinkClick r:id="rId4"/>
              </a:rPr>
              <a:t>URL of the completed </a:t>
            </a:r>
            <a:r>
              <a:rPr lang="en-US" dirty="0" err="1">
                <a:latin typeface="Abadi" panose="020B0604020104020204"/>
                <a:hlinkClick r:id="rId4"/>
              </a:rPr>
              <a:t>Plotly</a:t>
            </a:r>
            <a:r>
              <a:rPr lang="en-US" dirty="0">
                <a:latin typeface="Abadi" panose="020B0604020104020204"/>
                <a:hlinkClick r:id="rId4"/>
              </a:rPr>
              <a:t> Dash </a:t>
            </a:r>
            <a:r>
              <a:rPr lang="en-US" dirty="0" smtClean="0">
                <a:latin typeface="Abadi" panose="020B0604020104020204"/>
                <a:hlinkClick r:id="rId4"/>
              </a:rPr>
              <a:t>Lab Python file</a:t>
            </a:r>
            <a:endParaRPr lang="en-US" dirty="0"/>
          </a:p>
          <a:p>
            <a:pPr marL="514350" indent="-514350">
              <a:buAutoNum type="arabicPeriod"/>
            </a:pP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32287"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Following chart illustrates the whole predictive analysis workflow:  from loading the data to selecting best model for classification. </a:t>
            </a:r>
            <a:r>
              <a:rPr lang="en-US" sz="2200" dirty="0" smtClean="0">
                <a:solidFill>
                  <a:schemeClr val="accent3">
                    <a:lumMod val="25000"/>
                  </a:schemeClr>
                </a:solidFill>
                <a:latin typeface="Abadi" panose="020B0604020104020204" pitchFamily="34" charset="0"/>
              </a:rPr>
              <a:t>(</a:t>
            </a:r>
            <a:r>
              <a:rPr lang="en-US" sz="2200" dirty="0" err="1" smtClean="0">
                <a:solidFill>
                  <a:schemeClr val="accent3">
                    <a:lumMod val="25000"/>
                  </a:schemeClr>
                </a:solidFill>
                <a:latin typeface="Abadi" panose="020B0604020104020204" pitchFamily="34" charset="0"/>
                <a:hlinkClick r:id="rId3"/>
              </a:rPr>
              <a:t>Github</a:t>
            </a:r>
            <a:r>
              <a:rPr lang="en-US" sz="2200" dirty="0" smtClean="0">
                <a:solidFill>
                  <a:schemeClr val="accent3">
                    <a:lumMod val="25000"/>
                  </a:schemeClr>
                </a:solidFill>
                <a:latin typeface="Abadi" panose="020B0604020104020204" pitchFamily="34" charset="0"/>
                <a:hlinkClick r:id="rId3"/>
              </a:rPr>
              <a:t> Notebook </a:t>
            </a:r>
            <a:r>
              <a:rPr lang="en-US" sz="2200" dirty="0" smtClean="0">
                <a:solidFill>
                  <a:schemeClr val="accent3">
                    <a:lumMod val="25000"/>
                  </a:schemeClr>
                </a:solidFill>
                <a:latin typeface="Abadi" panose="020B0604020104020204" pitchFamily="34" charset="0"/>
                <a:hlinkClick r:id="rId3"/>
              </a:rPr>
              <a:t>URL</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1" name="Flowchart: Process 20">
            <a:extLst>
              <a:ext uri="{FF2B5EF4-FFF2-40B4-BE49-F238E27FC236}">
                <a16:creationId xmlns="" xmlns:a16="http://schemas.microsoft.com/office/drawing/2014/main" id="{FB0FE925-CDA9-4B8F-91EF-4A81C435657F}"/>
              </a:ext>
            </a:extLst>
          </p:cNvPr>
          <p:cNvSpPr/>
          <p:nvPr/>
        </p:nvSpPr>
        <p:spPr>
          <a:xfrm>
            <a:off x="1494673" y="2877805"/>
            <a:ext cx="1986115" cy="7473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Load the data</a:t>
            </a:r>
          </a:p>
        </p:txBody>
      </p:sp>
      <p:sp>
        <p:nvSpPr>
          <p:cNvPr id="22" name="Flowchart: Process 21">
            <a:extLst>
              <a:ext uri="{FF2B5EF4-FFF2-40B4-BE49-F238E27FC236}">
                <a16:creationId xmlns="" xmlns:a16="http://schemas.microsoft.com/office/drawing/2014/main" id="{B9F3BBC9-47C4-4271-820A-1C9C7BA1A85C}"/>
              </a:ext>
            </a:extLst>
          </p:cNvPr>
          <p:cNvSpPr/>
          <p:nvPr/>
        </p:nvSpPr>
        <p:spPr>
          <a:xfrm>
            <a:off x="7463965" y="3907192"/>
            <a:ext cx="2109929"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Plot Confusion Matrix for Different Models</a:t>
            </a:r>
            <a:endParaRPr lang="en-US" sz="1600" dirty="0">
              <a:solidFill>
                <a:schemeClr val="bg1"/>
              </a:solidFill>
            </a:endParaRPr>
          </a:p>
        </p:txBody>
      </p:sp>
      <p:sp>
        <p:nvSpPr>
          <p:cNvPr id="23" name="Flowchart: Process 22">
            <a:extLst>
              <a:ext uri="{FF2B5EF4-FFF2-40B4-BE49-F238E27FC236}">
                <a16:creationId xmlns="" xmlns:a16="http://schemas.microsoft.com/office/drawing/2014/main" id="{C7305E2B-2CB7-4B1E-A870-A3CA28155EA2}"/>
              </a:ext>
            </a:extLst>
          </p:cNvPr>
          <p:cNvSpPr/>
          <p:nvPr/>
        </p:nvSpPr>
        <p:spPr>
          <a:xfrm>
            <a:off x="4176715" y="2886389"/>
            <a:ext cx="2591324"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Create Model and GridSearchCV objects</a:t>
            </a:r>
            <a:endParaRPr lang="en-US" sz="1600" dirty="0"/>
          </a:p>
        </p:txBody>
      </p:sp>
      <p:sp>
        <p:nvSpPr>
          <p:cNvPr id="24" name="Flowchart: Process 23">
            <a:extLst>
              <a:ext uri="{FF2B5EF4-FFF2-40B4-BE49-F238E27FC236}">
                <a16:creationId xmlns="" xmlns:a16="http://schemas.microsoft.com/office/drawing/2014/main" id="{127DB135-F272-47C3-BE3A-FDA9CD83D137}"/>
              </a:ext>
            </a:extLst>
          </p:cNvPr>
          <p:cNvSpPr/>
          <p:nvPr/>
        </p:nvSpPr>
        <p:spPr>
          <a:xfrm>
            <a:off x="1494674" y="3913017"/>
            <a:ext cx="1986115"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Features Standardization </a:t>
            </a:r>
          </a:p>
        </p:txBody>
      </p:sp>
      <p:sp>
        <p:nvSpPr>
          <p:cNvPr id="25" name="Flowchart: Process 24">
            <a:extLst>
              <a:ext uri="{FF2B5EF4-FFF2-40B4-BE49-F238E27FC236}">
                <a16:creationId xmlns="" xmlns:a16="http://schemas.microsoft.com/office/drawing/2014/main" id="{6F97D2DC-CC85-463E-9DC9-61EB6430B7AC}"/>
              </a:ext>
            </a:extLst>
          </p:cNvPr>
          <p:cNvSpPr/>
          <p:nvPr/>
        </p:nvSpPr>
        <p:spPr>
          <a:xfrm>
            <a:off x="1494673" y="5024139"/>
            <a:ext cx="1986116"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Split the Data Into 80:20 Ratio</a:t>
            </a:r>
          </a:p>
        </p:txBody>
      </p:sp>
      <p:sp>
        <p:nvSpPr>
          <p:cNvPr id="26" name="Flowchart: Process 25">
            <a:extLst>
              <a:ext uri="{FF2B5EF4-FFF2-40B4-BE49-F238E27FC236}">
                <a16:creationId xmlns="" xmlns:a16="http://schemas.microsoft.com/office/drawing/2014/main" id="{DD213E9E-CB90-4B98-B063-690754B03F20}"/>
              </a:ext>
            </a:extLst>
          </p:cNvPr>
          <p:cNvSpPr/>
          <p:nvPr/>
        </p:nvSpPr>
        <p:spPr>
          <a:xfrm>
            <a:off x="4176715" y="5024140"/>
            <a:ext cx="2591322" cy="7387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Tune Models’ Hyperparameters</a:t>
            </a:r>
            <a:endParaRPr lang="en-US" sz="1600" dirty="0">
              <a:solidFill>
                <a:schemeClr val="bg1"/>
              </a:solidFill>
            </a:endParaRPr>
          </a:p>
        </p:txBody>
      </p:sp>
      <p:sp>
        <p:nvSpPr>
          <p:cNvPr id="27" name="Flowchart: Process 26">
            <a:extLst>
              <a:ext uri="{FF2B5EF4-FFF2-40B4-BE49-F238E27FC236}">
                <a16:creationId xmlns="" xmlns:a16="http://schemas.microsoft.com/office/drawing/2014/main" id="{DAF08F2B-396A-49EA-AB61-5ADEF8CE8510}"/>
              </a:ext>
            </a:extLst>
          </p:cNvPr>
          <p:cNvSpPr/>
          <p:nvPr/>
        </p:nvSpPr>
        <p:spPr>
          <a:xfrm>
            <a:off x="7463965" y="2886390"/>
            <a:ext cx="2109928" cy="7387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Calculate Accuracy for Different Models</a:t>
            </a:r>
          </a:p>
        </p:txBody>
      </p:sp>
      <p:sp>
        <p:nvSpPr>
          <p:cNvPr id="39" name="Flowchart: Process 38">
            <a:extLst>
              <a:ext uri="{FF2B5EF4-FFF2-40B4-BE49-F238E27FC236}">
                <a16:creationId xmlns="" xmlns:a16="http://schemas.microsoft.com/office/drawing/2014/main" id="{51A94562-2B08-4AEA-A800-E7ECF17AF08D}"/>
              </a:ext>
            </a:extLst>
          </p:cNvPr>
          <p:cNvSpPr/>
          <p:nvPr/>
        </p:nvSpPr>
        <p:spPr>
          <a:xfrm>
            <a:off x="4176716" y="3907192"/>
            <a:ext cx="2591323" cy="7473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Initiate Different GridSearachCV objects with models’ hyperparameters</a:t>
            </a:r>
            <a:endParaRPr lang="en-US" sz="1600" dirty="0">
              <a:solidFill>
                <a:schemeClr val="bg1"/>
              </a:solidFill>
            </a:endParaRPr>
          </a:p>
        </p:txBody>
      </p:sp>
      <p:cxnSp>
        <p:nvCxnSpPr>
          <p:cNvPr id="43" name="Straight Arrow Connector 42">
            <a:extLst>
              <a:ext uri="{FF2B5EF4-FFF2-40B4-BE49-F238E27FC236}">
                <a16:creationId xmlns="" xmlns:a16="http://schemas.microsoft.com/office/drawing/2014/main" id="{7E328885-A162-4E87-9E1F-109482ABA501}"/>
              </a:ext>
            </a:extLst>
          </p:cNvPr>
          <p:cNvCxnSpPr>
            <a:stCxn id="21" idx="2"/>
            <a:endCxn id="24" idx="0"/>
          </p:cNvCxnSpPr>
          <p:nvPr/>
        </p:nvCxnSpPr>
        <p:spPr>
          <a:xfrm>
            <a:off x="2487731" y="3625184"/>
            <a:ext cx="1" cy="287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03C40F27-C04A-4634-A8B1-8D820080006B}"/>
              </a:ext>
            </a:extLst>
          </p:cNvPr>
          <p:cNvCxnSpPr>
            <a:cxnSpLocks/>
            <a:stCxn id="24" idx="2"/>
            <a:endCxn id="25" idx="0"/>
          </p:cNvCxnSpPr>
          <p:nvPr/>
        </p:nvCxnSpPr>
        <p:spPr>
          <a:xfrm flipH="1">
            <a:off x="2487731" y="4651812"/>
            <a:ext cx="1" cy="372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1F195BB5-EDAC-4FB2-B603-3A1B5EAE4C34}"/>
              </a:ext>
            </a:extLst>
          </p:cNvPr>
          <p:cNvCxnSpPr>
            <a:stCxn id="25" idx="3"/>
            <a:endCxn id="23" idx="1"/>
          </p:cNvCxnSpPr>
          <p:nvPr/>
        </p:nvCxnSpPr>
        <p:spPr>
          <a:xfrm flipV="1">
            <a:off x="3480789" y="3255787"/>
            <a:ext cx="695926" cy="2137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 xmlns:a16="http://schemas.microsoft.com/office/drawing/2014/main" id="{9BF6E3BC-2B67-4972-8679-96FD51AF6649}"/>
              </a:ext>
            </a:extLst>
          </p:cNvPr>
          <p:cNvCxnSpPr>
            <a:stCxn id="23" idx="2"/>
            <a:endCxn id="39" idx="0"/>
          </p:cNvCxnSpPr>
          <p:nvPr/>
        </p:nvCxnSpPr>
        <p:spPr>
          <a:xfrm>
            <a:off x="5472377" y="3625184"/>
            <a:ext cx="1" cy="282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 xmlns:a16="http://schemas.microsoft.com/office/drawing/2014/main" id="{F8DEC1F7-0EBF-4C4B-B5D4-1A1A13007FDE}"/>
              </a:ext>
            </a:extLst>
          </p:cNvPr>
          <p:cNvCxnSpPr>
            <a:stCxn id="39" idx="2"/>
            <a:endCxn id="26" idx="0"/>
          </p:cNvCxnSpPr>
          <p:nvPr/>
        </p:nvCxnSpPr>
        <p:spPr>
          <a:xfrm flipH="1">
            <a:off x="5472376" y="4654571"/>
            <a:ext cx="2" cy="369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 xmlns:a16="http://schemas.microsoft.com/office/drawing/2014/main" id="{2CB5B52A-3FA7-491A-A764-0C6A92F985C5}"/>
              </a:ext>
            </a:extLst>
          </p:cNvPr>
          <p:cNvCxnSpPr>
            <a:stCxn id="26" idx="3"/>
            <a:endCxn id="27" idx="1"/>
          </p:cNvCxnSpPr>
          <p:nvPr/>
        </p:nvCxnSpPr>
        <p:spPr>
          <a:xfrm flipV="1">
            <a:off x="6768037" y="3255787"/>
            <a:ext cx="695928" cy="2137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 xmlns:a16="http://schemas.microsoft.com/office/drawing/2014/main" id="{6D3F44D1-2F2C-4EDF-9279-A5BE3A7B5818}"/>
              </a:ext>
            </a:extLst>
          </p:cNvPr>
          <p:cNvCxnSpPr>
            <a:stCxn id="27" idx="2"/>
            <a:endCxn id="22" idx="0"/>
          </p:cNvCxnSpPr>
          <p:nvPr/>
        </p:nvCxnSpPr>
        <p:spPr>
          <a:xfrm>
            <a:off x="8518929" y="3625184"/>
            <a:ext cx="1" cy="282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 xmlns:a16="http://schemas.microsoft.com/office/drawing/2014/main" id="{B9F3BBC9-47C4-4271-820A-1C9C7BA1A85C}"/>
              </a:ext>
            </a:extLst>
          </p:cNvPr>
          <p:cNvSpPr/>
          <p:nvPr/>
        </p:nvSpPr>
        <p:spPr>
          <a:xfrm>
            <a:off x="7482238" y="5014515"/>
            <a:ext cx="2109929"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Select Best Performing Model</a:t>
            </a:r>
            <a:endParaRPr lang="en-US" sz="1600" dirty="0">
              <a:solidFill>
                <a:schemeClr val="bg1"/>
              </a:solidFill>
            </a:endParaRPr>
          </a:p>
        </p:txBody>
      </p:sp>
      <p:cxnSp>
        <p:nvCxnSpPr>
          <p:cNvPr id="28" name="Straight Arrow Connector 27">
            <a:extLst>
              <a:ext uri="{FF2B5EF4-FFF2-40B4-BE49-F238E27FC236}">
                <a16:creationId xmlns="" xmlns:a16="http://schemas.microsoft.com/office/drawing/2014/main" id="{6D3F44D1-2F2C-4EDF-9279-A5BE3A7B5818}"/>
              </a:ext>
            </a:extLst>
          </p:cNvPr>
          <p:cNvCxnSpPr>
            <a:stCxn id="22" idx="2"/>
          </p:cNvCxnSpPr>
          <p:nvPr/>
        </p:nvCxnSpPr>
        <p:spPr>
          <a:xfrm flipH="1">
            <a:off x="8518927" y="4645987"/>
            <a:ext cx="3" cy="378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From 2010 to 2019, 61 missions had successful landing whereas 10 missions had failure landing, leading a success rate of 67.78%</a:t>
            </a:r>
          </a:p>
          <a:p>
            <a:pPr lvl="1">
              <a:lnSpc>
                <a:spcPct val="100000"/>
              </a:lnSpc>
              <a:spcBef>
                <a:spcPts val="1400"/>
              </a:spcBef>
            </a:pPr>
            <a:r>
              <a:rPr lang="en-US" sz="1800" dirty="0">
                <a:solidFill>
                  <a:schemeClr val="accent3">
                    <a:lumMod val="25000"/>
                  </a:schemeClr>
                </a:solidFill>
                <a:latin typeface="Abadi" panose="020B0604020104020204" pitchFamily="34" charset="0"/>
              </a:rPr>
              <a:t>Among the four Launch sites “KSC LC-39A” had the highest success rate (41.7%) whereas, “VAFB SLC-4E” had the lowest success rate (12.5%) </a:t>
            </a:r>
            <a:endParaRPr lang="en-US" sz="22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greater than 7500 kg had a higher chance of successful landing </a:t>
            </a:r>
          </a:p>
          <a:p>
            <a:pPr lvl="1">
              <a:lnSpc>
                <a:spcPct val="100000"/>
              </a:lnSpc>
              <a:spcBef>
                <a:spcPts val="1400"/>
              </a:spcBef>
            </a:pPr>
            <a:r>
              <a:rPr lang="en-US" sz="1800" dirty="0">
                <a:solidFill>
                  <a:schemeClr val="accent3">
                    <a:lumMod val="25000"/>
                  </a:schemeClr>
                </a:solidFill>
                <a:latin typeface="Abadi" panose="020B0604020104020204" pitchFamily="34" charset="0"/>
              </a:rPr>
              <a:t>Among 11 orbit types , ES-L1, GEO, HEO, SSO were 100% successful with less than 6000 kg payload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In </a:t>
            </a:r>
            <a:r>
              <a:rPr lang="en-US" sz="1800" dirty="0">
                <a:solidFill>
                  <a:schemeClr val="accent3">
                    <a:lumMod val="25000"/>
                  </a:schemeClr>
                </a:solidFill>
                <a:latin typeface="Abadi" panose="020B0604020104020204" pitchFamily="34" charset="0"/>
              </a:rPr>
              <a:t>0-10000 kg payload range “FT” booster version has the largest success rate</a:t>
            </a:r>
            <a:r>
              <a:rPr lang="en-US" sz="1800" dirty="0" smtClean="0">
                <a:solidFill>
                  <a:schemeClr val="accent3">
                    <a:lumMod val="25000"/>
                  </a:schemeClr>
                </a:solidFill>
                <a:latin typeface="Abadi" panose="020B0604020104020204" pitchFamily="34" charset="0"/>
              </a:rPr>
              <a:t>.</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rgbClr val="A5A5A5">
                    <a:lumMod val="25000"/>
                  </a:srgbClr>
                </a:solidFill>
                <a:latin typeface="Abadi" panose="020B0604020104020204" pitchFamily="34" charset="0"/>
              </a:rPr>
              <a:t>Interactive analytics via Folium Map</a:t>
            </a:r>
            <a:endParaRPr lang="en-US" sz="1800" dirty="0" smtClean="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lvl="1"/>
            <a:endParaRPr lang="en-US" sz="1800" dirty="0"/>
          </a:p>
          <a:p>
            <a:pPr marL="457200" lvl="1" indent="0">
              <a:buFont typeface="Arial"/>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20</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[Continued]</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8564" y="2238140"/>
            <a:ext cx="7026000" cy="4209910"/>
          </a:xfrm>
          <a:prstGeom prst="rect">
            <a:avLst/>
          </a:prstGeom>
        </p:spPr>
      </p:pic>
    </p:spTree>
    <p:extLst>
      <p:ext uri="{BB962C8B-B14F-4D97-AF65-F5344CB8AC3E}">
        <p14:creationId xmlns:p14="http://schemas.microsoft.com/office/powerpoint/2010/main" val="1074085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rgbClr val="A5A5A5">
                    <a:lumMod val="25000"/>
                  </a:srgbClr>
                </a:solidFill>
                <a:latin typeface="Abadi" panose="020B0604020104020204" pitchFamily="34" charset="0"/>
              </a:rPr>
              <a:t>Interactive analytics via Folium Map</a:t>
            </a:r>
            <a:endParaRPr lang="en-US" sz="1800" dirty="0" smtClean="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lvl="1"/>
            <a:endParaRPr lang="en-US" sz="1800" dirty="0"/>
          </a:p>
          <a:p>
            <a:pPr marL="457200" lvl="1" indent="0">
              <a:buFont typeface="Arial"/>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[Continued]</a:t>
            </a:r>
            <a:endParaRPr lang="en-US" dirty="0">
              <a:solidFill>
                <a:srgbClr val="0B49CB"/>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63" y="2366579"/>
            <a:ext cx="6742697" cy="4060632"/>
          </a:xfrm>
          <a:prstGeom prst="rect">
            <a:avLst/>
          </a:prstGeom>
        </p:spPr>
      </p:pic>
    </p:spTree>
    <p:extLst>
      <p:ext uri="{BB962C8B-B14F-4D97-AF65-F5344CB8AC3E}">
        <p14:creationId xmlns:p14="http://schemas.microsoft.com/office/powerpoint/2010/main" val="2473500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rgbClr val="A5A5A5">
                    <a:lumMod val="25000"/>
                  </a:srgbClr>
                </a:solidFill>
                <a:latin typeface="Abadi" panose="020B0604020104020204" pitchFamily="34" charset="0"/>
              </a:rPr>
              <a:t>Interactive analytics via Folium Map</a:t>
            </a:r>
            <a:endParaRPr lang="en-US" sz="1800" dirty="0" smtClean="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lvl="1"/>
            <a:endParaRPr lang="en-US" sz="1800" dirty="0"/>
          </a:p>
          <a:p>
            <a:pPr marL="457200" lvl="1" indent="0">
              <a:buFont typeface="Arial"/>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[Continued]</a:t>
            </a:r>
            <a:endParaRPr lang="en-US" dirty="0">
              <a:solidFill>
                <a:srgbClr val="0B49CB"/>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0279" y="2446118"/>
            <a:ext cx="6646344" cy="3981093"/>
          </a:xfrm>
          <a:prstGeom prst="rect">
            <a:avLst/>
          </a:prstGeom>
        </p:spPr>
      </p:pic>
    </p:spTree>
    <p:extLst>
      <p:ext uri="{BB962C8B-B14F-4D97-AF65-F5344CB8AC3E}">
        <p14:creationId xmlns:p14="http://schemas.microsoft.com/office/powerpoint/2010/main" val="1755227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rgbClr val="A5A5A5">
                    <a:lumMod val="25000"/>
                  </a:srgbClr>
                </a:solidFill>
                <a:latin typeface="Abadi" panose="020B0604020104020204" pitchFamily="34" charset="0"/>
              </a:rPr>
              <a:t>Interactive analytics via Folium Map</a:t>
            </a:r>
            <a:endParaRPr lang="en-US" sz="1800" dirty="0" smtClean="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lvl="1"/>
            <a:endParaRPr lang="en-US" sz="1800" dirty="0"/>
          </a:p>
          <a:p>
            <a:pPr marL="457200" lvl="1" indent="0">
              <a:buFont typeface="Arial"/>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23</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[Continued]</a:t>
            </a:r>
            <a:endParaRPr lang="en-US" dirty="0">
              <a:solidFill>
                <a:srgbClr val="0B49CB"/>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1167" y="2403864"/>
            <a:ext cx="6424963" cy="3822528"/>
          </a:xfrm>
          <a:prstGeom prst="rect">
            <a:avLst/>
          </a:prstGeom>
        </p:spPr>
      </p:pic>
    </p:spTree>
    <p:extLst>
      <p:ext uri="{BB962C8B-B14F-4D97-AF65-F5344CB8AC3E}">
        <p14:creationId xmlns:p14="http://schemas.microsoft.com/office/powerpoint/2010/main" val="116861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rgbClr val="A5A5A5">
                    <a:lumMod val="25000"/>
                  </a:srgbClr>
                </a:solidFill>
                <a:latin typeface="Abadi" panose="020B0604020104020204" pitchFamily="34" charset="0"/>
              </a:rPr>
              <a:t>Interactive analytics via Folium Map</a:t>
            </a:r>
            <a:endParaRPr lang="en-US" sz="1800" dirty="0" smtClean="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lvl="1"/>
            <a:endParaRPr lang="en-US" sz="1800" dirty="0"/>
          </a:p>
          <a:p>
            <a:pPr marL="457200" lvl="1" indent="0">
              <a:buFont typeface="Arial"/>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24</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[Continued]</a:t>
            </a:r>
            <a:endParaRPr lang="en-US" dirty="0">
              <a:solidFill>
                <a:srgbClr val="0B49CB"/>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6204" y="2350917"/>
            <a:ext cx="6439552" cy="3875475"/>
          </a:xfrm>
          <a:prstGeom prst="rect">
            <a:avLst/>
          </a:prstGeom>
        </p:spPr>
      </p:pic>
    </p:spTree>
    <p:extLst>
      <p:ext uri="{BB962C8B-B14F-4D97-AF65-F5344CB8AC3E}">
        <p14:creationId xmlns:p14="http://schemas.microsoft.com/office/powerpoint/2010/main" val="1624771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rgbClr val="A5A5A5">
                    <a:lumMod val="25000"/>
                  </a:srgbClr>
                </a:solidFill>
                <a:latin typeface="Abadi" panose="020B0604020104020204" pitchFamily="34" charset="0"/>
              </a:rPr>
              <a:t>Interactive analytics via Folium Map</a:t>
            </a:r>
            <a:endParaRPr lang="en-US" sz="1800" dirty="0" smtClean="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lvl="1"/>
            <a:endParaRPr lang="en-US" sz="1800" dirty="0"/>
          </a:p>
          <a:p>
            <a:pPr marL="457200" lvl="1" indent="0">
              <a:buFont typeface="Arial"/>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[Continued]</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9877" y="2444815"/>
            <a:ext cx="6484853" cy="3871161"/>
          </a:xfrm>
          <a:prstGeom prst="rect">
            <a:avLst/>
          </a:prstGeom>
        </p:spPr>
      </p:pic>
    </p:spTree>
    <p:extLst>
      <p:ext uri="{BB962C8B-B14F-4D97-AF65-F5344CB8AC3E}">
        <p14:creationId xmlns:p14="http://schemas.microsoft.com/office/powerpoint/2010/main" val="2491386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rgbClr val="A5A5A5">
                    <a:lumMod val="25000"/>
                  </a:srgbClr>
                </a:solidFill>
                <a:latin typeface="Abadi" panose="020B0604020104020204" pitchFamily="34" charset="0"/>
              </a:rPr>
              <a:t>Interactive </a:t>
            </a:r>
            <a:r>
              <a:rPr lang="en-US" sz="2200" dirty="0" smtClean="0">
                <a:solidFill>
                  <a:srgbClr val="A5A5A5">
                    <a:lumMod val="25000"/>
                  </a:srgbClr>
                </a:solidFill>
                <a:latin typeface="Abadi" panose="020B0604020104020204" pitchFamily="34" charset="0"/>
              </a:rPr>
              <a:t>analytics Dashboard</a:t>
            </a:r>
            <a:endParaRPr lang="en-US" sz="2200" dirty="0">
              <a:solidFill>
                <a:srgbClr val="A5A5A5">
                  <a:lumMod val="25000"/>
                </a:srgbClr>
              </a:solidFill>
              <a:latin typeface="Abadi" panose="020B0604020104020204" pitchFamily="34" charset="0"/>
            </a:endParaRPr>
          </a:p>
          <a:p>
            <a:pPr lvl="1"/>
            <a:endParaRPr lang="en-US" sz="1800" dirty="0"/>
          </a:p>
          <a:p>
            <a:pPr marL="457200" lvl="1" indent="0">
              <a:buFont typeface="Arial"/>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[Continued]</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7812" y="2229645"/>
            <a:ext cx="7202698" cy="4419155"/>
          </a:xfrm>
          <a:prstGeom prst="rect">
            <a:avLst/>
          </a:prstGeom>
        </p:spPr>
      </p:pic>
    </p:spTree>
    <p:extLst>
      <p:ext uri="{BB962C8B-B14F-4D97-AF65-F5344CB8AC3E}">
        <p14:creationId xmlns:p14="http://schemas.microsoft.com/office/powerpoint/2010/main" val="823046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rgbClr val="A5A5A5">
                    <a:lumMod val="25000"/>
                  </a:srgbClr>
                </a:solidFill>
                <a:latin typeface="Abadi" panose="020B0604020104020204" pitchFamily="34" charset="0"/>
              </a:rPr>
              <a:t>Interactive </a:t>
            </a:r>
            <a:r>
              <a:rPr lang="en-US" sz="2200" dirty="0" smtClean="0">
                <a:solidFill>
                  <a:srgbClr val="A5A5A5">
                    <a:lumMod val="25000"/>
                  </a:srgbClr>
                </a:solidFill>
                <a:latin typeface="Abadi" panose="020B0604020104020204" pitchFamily="34" charset="0"/>
              </a:rPr>
              <a:t>analytics Dashboard</a:t>
            </a:r>
            <a:endParaRPr lang="en-US" sz="2200" dirty="0">
              <a:solidFill>
                <a:srgbClr val="A5A5A5">
                  <a:lumMod val="25000"/>
                </a:srgbClr>
              </a:solidFill>
              <a:latin typeface="Abadi" panose="020B0604020104020204" pitchFamily="34" charset="0"/>
            </a:endParaRPr>
          </a:p>
          <a:p>
            <a:pPr lvl="1"/>
            <a:endParaRPr lang="en-US" sz="1800" dirty="0"/>
          </a:p>
          <a:p>
            <a:pPr marL="457200" lvl="1" indent="0">
              <a:buFont typeface="Arial"/>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27</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[Continued]</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611" y="2495360"/>
            <a:ext cx="10058400" cy="3433802"/>
          </a:xfrm>
          <a:prstGeom prst="rect">
            <a:avLst/>
          </a:prstGeom>
        </p:spPr>
      </p:pic>
    </p:spTree>
    <p:extLst>
      <p:ext uri="{BB962C8B-B14F-4D97-AF65-F5344CB8AC3E}">
        <p14:creationId xmlns:p14="http://schemas.microsoft.com/office/powerpoint/2010/main" val="61888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rgbClr val="A5A5A5">
                    <a:lumMod val="25000"/>
                  </a:srgbClr>
                </a:solidFill>
                <a:latin typeface="Abadi" panose="020B0604020104020204" pitchFamily="34" charset="0"/>
              </a:rPr>
              <a:t>Interactive </a:t>
            </a:r>
            <a:r>
              <a:rPr lang="en-US" sz="2200" dirty="0" smtClean="0">
                <a:solidFill>
                  <a:srgbClr val="A5A5A5">
                    <a:lumMod val="25000"/>
                  </a:srgbClr>
                </a:solidFill>
                <a:latin typeface="Abadi" panose="020B0604020104020204" pitchFamily="34" charset="0"/>
              </a:rPr>
              <a:t>analytics Dashboard</a:t>
            </a:r>
            <a:endParaRPr lang="en-US" sz="2200" dirty="0">
              <a:solidFill>
                <a:srgbClr val="A5A5A5">
                  <a:lumMod val="25000"/>
                </a:srgbClr>
              </a:solidFill>
              <a:latin typeface="Abadi" panose="020B0604020104020204" pitchFamily="34" charset="0"/>
            </a:endParaRPr>
          </a:p>
          <a:p>
            <a:pPr lvl="1"/>
            <a:endParaRPr lang="en-US" sz="1800" dirty="0"/>
          </a:p>
          <a:p>
            <a:pPr marL="457200" lvl="1" indent="0">
              <a:buFont typeface="Arial"/>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28</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[Continued]</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125" y="2605364"/>
            <a:ext cx="10058400" cy="2679773"/>
          </a:xfrm>
          <a:prstGeom prst="rect">
            <a:avLst/>
          </a:prstGeom>
        </p:spPr>
      </p:pic>
    </p:spTree>
    <p:extLst>
      <p:ext uri="{BB962C8B-B14F-4D97-AF65-F5344CB8AC3E}">
        <p14:creationId xmlns:p14="http://schemas.microsoft.com/office/powerpoint/2010/main" val="1866635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rgbClr val="A5A5A5">
                    <a:lumMod val="25000"/>
                  </a:srgbClr>
                </a:solidFill>
                <a:latin typeface="Abadi" panose="020B0604020104020204" pitchFamily="34" charset="0"/>
              </a:rPr>
              <a:t>Interactive </a:t>
            </a:r>
            <a:r>
              <a:rPr lang="en-US" sz="2200" dirty="0" smtClean="0">
                <a:solidFill>
                  <a:srgbClr val="A5A5A5">
                    <a:lumMod val="25000"/>
                  </a:srgbClr>
                </a:solidFill>
                <a:latin typeface="Abadi" panose="020B0604020104020204" pitchFamily="34" charset="0"/>
              </a:rPr>
              <a:t>analytics Dashboard</a:t>
            </a:r>
            <a:endParaRPr lang="en-US" sz="2200" dirty="0">
              <a:solidFill>
                <a:srgbClr val="A5A5A5">
                  <a:lumMod val="25000"/>
                </a:srgbClr>
              </a:solidFill>
              <a:latin typeface="Abadi" panose="020B0604020104020204" pitchFamily="34" charset="0"/>
            </a:endParaRPr>
          </a:p>
          <a:p>
            <a:pPr lvl="1"/>
            <a:endParaRPr lang="en-US" sz="1800" dirty="0"/>
          </a:p>
          <a:p>
            <a:pPr marL="457200" lvl="1" indent="0">
              <a:buFont typeface="Arial"/>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29</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[Continued]</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655" y="2526956"/>
            <a:ext cx="10058400" cy="2854196"/>
          </a:xfrm>
          <a:prstGeom prst="rect">
            <a:avLst/>
          </a:prstGeom>
        </p:spPr>
      </p:pic>
    </p:spTree>
    <p:extLst>
      <p:ext uri="{BB962C8B-B14F-4D97-AF65-F5344CB8AC3E}">
        <p14:creationId xmlns:p14="http://schemas.microsoft.com/office/powerpoint/2010/main" val="1641433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875899" y="1712820"/>
            <a:ext cx="10409712" cy="4139339"/>
          </a:xfrm>
          <a:prstGeom prst="rect">
            <a:avLst/>
          </a:prstGeom>
        </p:spPr>
        <p:txBody>
          <a:bodyPr wrap="square"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Font typeface="Arial"/>
              <a:buNone/>
            </a:pPr>
            <a:r>
              <a:rPr lang="en-US" sz="2400" u="sng" dirty="0">
                <a:solidFill>
                  <a:srgbClr val="A5A5A5">
                    <a:lumMod val="25000"/>
                  </a:srgbClr>
                </a:solidFill>
                <a:latin typeface="Abadi" panose="020B0604020104020204" pitchFamily="34" charset="0"/>
              </a:rPr>
              <a:t>Summary of </a:t>
            </a:r>
            <a:r>
              <a:rPr lang="en-US" sz="2400" u="sng" dirty="0" smtClean="0">
                <a:solidFill>
                  <a:srgbClr val="A5A5A5">
                    <a:lumMod val="25000"/>
                  </a:srgbClr>
                </a:solidFill>
                <a:latin typeface="Abadi" panose="020B0604020104020204" pitchFamily="34" charset="0"/>
              </a:rPr>
              <a:t>methodologies</a:t>
            </a:r>
          </a:p>
          <a:p>
            <a:pPr algn="just">
              <a:lnSpc>
                <a:spcPct val="100000"/>
              </a:lnSpc>
              <a:spcBef>
                <a:spcPts val="1400"/>
              </a:spcBef>
            </a:pPr>
            <a:r>
              <a:rPr lang="en-US" sz="2200" dirty="0" smtClean="0">
                <a:solidFill>
                  <a:srgbClr val="A5A5A5">
                    <a:lumMod val="25000"/>
                  </a:srgbClr>
                </a:solidFill>
                <a:latin typeface="Abadi" panose="020B0604020104020204" pitchFamily="34" charset="0"/>
              </a:rPr>
              <a:t>In this project, the Falcon9 Launch data was collected via </a:t>
            </a:r>
            <a:r>
              <a:rPr lang="en-US" sz="2200" dirty="0" err="1" smtClean="0">
                <a:solidFill>
                  <a:srgbClr val="A5A5A5">
                    <a:lumMod val="25000"/>
                  </a:srgbClr>
                </a:solidFill>
                <a:latin typeface="Abadi" panose="020B0604020104020204" pitchFamily="34" charset="0"/>
              </a:rPr>
              <a:t>SpaceX</a:t>
            </a:r>
            <a:r>
              <a:rPr lang="en-US" sz="2200" dirty="0" smtClean="0">
                <a:solidFill>
                  <a:srgbClr val="A5A5A5">
                    <a:lumMod val="25000"/>
                  </a:srgbClr>
                </a:solidFill>
                <a:latin typeface="Abadi" panose="020B0604020104020204" pitchFamily="34" charset="0"/>
              </a:rPr>
              <a:t> API </a:t>
            </a:r>
            <a:r>
              <a:rPr lang="en-US" sz="2200" dirty="0">
                <a:solidFill>
                  <a:srgbClr val="A5A5A5">
                    <a:lumMod val="25000"/>
                  </a:srgbClr>
                </a:solidFill>
                <a:latin typeface="Abadi" panose="020B0604020104020204" pitchFamily="34" charset="0"/>
              </a:rPr>
              <a:t>and Falcon 9 launch wiki page </a:t>
            </a:r>
            <a:r>
              <a:rPr lang="en-US" sz="2200" dirty="0" smtClean="0">
                <a:solidFill>
                  <a:srgbClr val="A5A5A5">
                    <a:lumMod val="25000"/>
                  </a:srgbClr>
                </a:solidFill>
                <a:latin typeface="Abadi" panose="020B0604020104020204" pitchFamily="34" charset="0"/>
              </a:rPr>
              <a:t>by web scraping using </a:t>
            </a:r>
            <a:r>
              <a:rPr lang="en-US" sz="2200" dirty="0" err="1" smtClean="0">
                <a:solidFill>
                  <a:srgbClr val="A5A5A5">
                    <a:lumMod val="25000"/>
                  </a:srgbClr>
                </a:solidFill>
                <a:latin typeface="Abadi" panose="020B0604020104020204" pitchFamily="34" charset="0"/>
              </a:rPr>
              <a:t>BeautifulSoup</a:t>
            </a:r>
            <a:r>
              <a:rPr lang="en-US" sz="2200" dirty="0" smtClean="0">
                <a:solidFill>
                  <a:srgbClr val="A5A5A5">
                    <a:lumMod val="25000"/>
                  </a:srgbClr>
                </a:solidFill>
                <a:latin typeface="Abadi" panose="020B0604020104020204" pitchFamily="34" charset="0"/>
              </a:rPr>
              <a:t>, and later on stored in a </a:t>
            </a:r>
            <a:r>
              <a:rPr lang="en-US" sz="2200" dirty="0" err="1" smtClean="0">
                <a:solidFill>
                  <a:srgbClr val="A5A5A5">
                    <a:lumMod val="25000"/>
                  </a:srgbClr>
                </a:solidFill>
                <a:latin typeface="Abadi" panose="020B0604020104020204" pitchFamily="34" charset="0"/>
              </a:rPr>
              <a:t>csv</a:t>
            </a:r>
            <a:r>
              <a:rPr lang="en-US" sz="2200" dirty="0" smtClean="0">
                <a:solidFill>
                  <a:srgbClr val="A5A5A5">
                    <a:lumMod val="25000"/>
                  </a:srgbClr>
                </a:solidFill>
                <a:latin typeface="Abadi" panose="020B0604020104020204" pitchFamily="34" charset="0"/>
              </a:rPr>
              <a:t> for </a:t>
            </a:r>
            <a:r>
              <a:rPr lang="en-US" sz="2200" dirty="0" err="1" smtClean="0">
                <a:solidFill>
                  <a:srgbClr val="A5A5A5">
                    <a:lumMod val="25000"/>
                  </a:srgbClr>
                </a:solidFill>
                <a:latin typeface="Abadi" panose="020B0604020104020204" pitchFamily="34" charset="0"/>
              </a:rPr>
              <a:t>indepth</a:t>
            </a:r>
            <a:r>
              <a:rPr lang="en-US" sz="2200" dirty="0" smtClean="0">
                <a:solidFill>
                  <a:srgbClr val="A5A5A5">
                    <a:lumMod val="25000"/>
                  </a:srgbClr>
                </a:solidFill>
                <a:latin typeface="Abadi" panose="020B0604020104020204" pitchFamily="34" charset="0"/>
              </a:rPr>
              <a:t> </a:t>
            </a:r>
            <a:r>
              <a:rPr lang="en-US" sz="2200" dirty="0" smtClean="0">
                <a:solidFill>
                  <a:srgbClr val="A5A5A5">
                    <a:lumMod val="25000"/>
                  </a:srgbClr>
                </a:solidFill>
                <a:latin typeface="Abadi" panose="020B0604020104020204" pitchFamily="34" charset="0"/>
              </a:rPr>
              <a:t>analysis. Before performing any exploratory and visual </a:t>
            </a:r>
            <a:r>
              <a:rPr lang="en-US" sz="2200" dirty="0" smtClean="0">
                <a:solidFill>
                  <a:srgbClr val="A5A5A5">
                    <a:lumMod val="25000"/>
                  </a:srgbClr>
                </a:solidFill>
                <a:latin typeface="Abadi" panose="020B0604020104020204" pitchFamily="34" charset="0"/>
              </a:rPr>
              <a:t>analysis, the data was cleaned </a:t>
            </a:r>
            <a:r>
              <a:rPr lang="en-US" sz="2200" dirty="0" smtClean="0">
                <a:solidFill>
                  <a:srgbClr val="A5A5A5">
                    <a:lumMod val="25000"/>
                  </a:srgbClr>
                </a:solidFill>
                <a:latin typeface="Abadi" panose="020B0604020104020204" pitchFamily="34" charset="0"/>
              </a:rPr>
              <a:t>by getting rid of unwanted features, replacing the missing values, creating a label for the predictive analysis and finally, converting all the categorical features into numerical forms. After that, performed several visual analytics to get more insights about features and their relation with launching outcome. </a:t>
            </a:r>
            <a:r>
              <a:rPr lang="en-US" sz="2200" dirty="0">
                <a:solidFill>
                  <a:srgbClr val="A5A5A5">
                    <a:lumMod val="25000"/>
                  </a:srgbClr>
                </a:solidFill>
                <a:latin typeface="Abadi" panose="020B0604020104020204" pitchFamily="34" charset="0"/>
              </a:rPr>
              <a:t>T</a:t>
            </a:r>
            <a:r>
              <a:rPr lang="en-US" sz="2200" dirty="0" smtClean="0">
                <a:solidFill>
                  <a:srgbClr val="A5A5A5">
                    <a:lumMod val="25000"/>
                  </a:srgbClr>
                </a:solidFill>
                <a:latin typeface="Abadi" panose="020B0604020104020204" pitchFamily="34" charset="0"/>
              </a:rPr>
              <a:t>o answer </a:t>
            </a:r>
            <a:r>
              <a:rPr lang="en-US" sz="2200" dirty="0">
                <a:solidFill>
                  <a:srgbClr val="A5A5A5">
                    <a:lumMod val="25000"/>
                  </a:srgbClr>
                </a:solidFill>
                <a:latin typeface="Abadi" panose="020B0604020104020204" pitchFamily="34" charset="0"/>
              </a:rPr>
              <a:t>our question, </a:t>
            </a:r>
            <a:r>
              <a:rPr lang="en-US" sz="2200" dirty="0" smtClean="0">
                <a:solidFill>
                  <a:srgbClr val="A5A5A5">
                    <a:lumMod val="25000"/>
                  </a:srgbClr>
                </a:solidFill>
                <a:latin typeface="Abadi" panose="020B0604020104020204" pitchFamily="34" charset="0"/>
              </a:rPr>
              <a:t>“whether </a:t>
            </a:r>
            <a:r>
              <a:rPr lang="en-US" sz="2200" dirty="0">
                <a:solidFill>
                  <a:srgbClr val="A5A5A5">
                    <a:lumMod val="25000"/>
                  </a:srgbClr>
                </a:solidFill>
                <a:latin typeface="Abadi" panose="020B0604020104020204" pitchFamily="34" charset="0"/>
              </a:rPr>
              <a:t>a landing would be successful or </a:t>
            </a:r>
            <a:r>
              <a:rPr lang="en-US" sz="2200" dirty="0" smtClean="0">
                <a:solidFill>
                  <a:srgbClr val="A5A5A5">
                    <a:lumMod val="25000"/>
                  </a:srgbClr>
                </a:solidFill>
                <a:latin typeface="Abadi" panose="020B0604020104020204" pitchFamily="34" charset="0"/>
              </a:rPr>
              <a:t>not”, </a:t>
            </a:r>
            <a:r>
              <a:rPr lang="en-US" sz="2200" dirty="0" smtClean="0">
                <a:solidFill>
                  <a:srgbClr val="A5A5A5">
                    <a:lumMod val="25000"/>
                  </a:srgbClr>
                </a:solidFill>
                <a:latin typeface="Abadi" panose="020B0604020104020204" pitchFamily="34" charset="0"/>
              </a:rPr>
              <a:t>a </a:t>
            </a:r>
            <a:r>
              <a:rPr lang="en-US" sz="2200" dirty="0" smtClean="0">
                <a:solidFill>
                  <a:srgbClr val="A5A5A5">
                    <a:lumMod val="25000"/>
                  </a:srgbClr>
                </a:solidFill>
                <a:latin typeface="Abadi" panose="020B0604020104020204" pitchFamily="34" charset="0"/>
              </a:rPr>
              <a:t>predictive analysis </a:t>
            </a:r>
            <a:r>
              <a:rPr lang="en-US" sz="2200" dirty="0" smtClean="0">
                <a:solidFill>
                  <a:srgbClr val="A5A5A5">
                    <a:lumMod val="25000"/>
                  </a:srgbClr>
                </a:solidFill>
                <a:latin typeface="Abadi" panose="020B0604020104020204" pitchFamily="34" charset="0"/>
              </a:rPr>
              <a:t>was performed on several models and finally, chose a model that outperformed all.</a:t>
            </a:r>
          </a:p>
          <a:p>
            <a:pPr marL="0" indent="0">
              <a:lnSpc>
                <a:spcPct val="100000"/>
              </a:lnSpc>
              <a:spcBef>
                <a:spcPts val="1400"/>
              </a:spcBef>
              <a:buNone/>
            </a:pPr>
            <a:r>
              <a:rPr lang="en-US" sz="2600" u="sng" dirty="0" smtClean="0">
                <a:solidFill>
                  <a:srgbClr val="A5A5A5">
                    <a:lumMod val="25000"/>
                  </a:srgbClr>
                </a:solidFill>
                <a:latin typeface="Abadi" panose="020B0604020104020204" pitchFamily="34" charset="0"/>
              </a:rPr>
              <a:t>Summary of all results</a:t>
            </a:r>
          </a:p>
          <a:p>
            <a:pPr>
              <a:lnSpc>
                <a:spcPct val="100000"/>
              </a:lnSpc>
              <a:spcBef>
                <a:spcPts val="1400"/>
              </a:spcBef>
            </a:pPr>
            <a:r>
              <a:rPr lang="en-US" sz="2200" dirty="0" smtClean="0">
                <a:solidFill>
                  <a:srgbClr val="A5A5A5">
                    <a:lumMod val="25000"/>
                  </a:srgbClr>
                </a:solidFill>
                <a:latin typeface="Abadi" panose="020B0604020104020204" pitchFamily="34" charset="0"/>
              </a:rPr>
              <a:t>Exploratory </a:t>
            </a:r>
            <a:r>
              <a:rPr lang="en-US" sz="2200" dirty="0" smtClean="0">
                <a:solidFill>
                  <a:srgbClr val="A5A5A5">
                    <a:lumMod val="25000"/>
                  </a:srgbClr>
                </a:solidFill>
                <a:latin typeface="Abadi" panose="020B0604020104020204" pitchFamily="34" charset="0"/>
              </a:rPr>
              <a:t>and Visual Analysis:  </a:t>
            </a:r>
          </a:p>
          <a:p>
            <a:pPr lvl="1">
              <a:lnSpc>
                <a:spcPct val="100000"/>
              </a:lnSpc>
              <a:spcBef>
                <a:spcPts val="1400"/>
              </a:spcBef>
            </a:pPr>
            <a:r>
              <a:rPr lang="en-US" sz="1800" dirty="0" smtClean="0">
                <a:solidFill>
                  <a:schemeClr val="bg2">
                    <a:lumMod val="50000"/>
                  </a:schemeClr>
                </a:solidFill>
                <a:latin typeface="Abadi" panose="020B0604020104020204" pitchFamily="34" charset="0"/>
              </a:rPr>
              <a:t>From </a:t>
            </a:r>
            <a:r>
              <a:rPr lang="en-US" sz="1800" dirty="0">
                <a:solidFill>
                  <a:schemeClr val="bg2">
                    <a:lumMod val="50000"/>
                  </a:schemeClr>
                </a:solidFill>
                <a:latin typeface="Abadi" panose="020B0604020104020204" pitchFamily="34" charset="0"/>
              </a:rPr>
              <a:t>2010 to 2019, 61 missions had successful landing whereas 10 missions had failure landing, leading a success rate of 67.78</a:t>
            </a:r>
            <a:r>
              <a:rPr lang="en-US" sz="1800" dirty="0" smtClean="0">
                <a:solidFill>
                  <a:schemeClr val="bg2">
                    <a:lumMod val="50000"/>
                  </a:schemeClr>
                </a:solidFill>
                <a:latin typeface="Abadi" panose="020B0604020104020204" pitchFamily="34" charset="0"/>
              </a:rPr>
              <a:t>%</a:t>
            </a:r>
          </a:p>
          <a:p>
            <a:pPr lvl="1">
              <a:lnSpc>
                <a:spcPct val="100000"/>
              </a:lnSpc>
              <a:spcBef>
                <a:spcPts val="1400"/>
              </a:spcBef>
            </a:pPr>
            <a:r>
              <a:rPr lang="en-US" sz="1800" dirty="0">
                <a:solidFill>
                  <a:schemeClr val="bg2">
                    <a:lumMod val="50000"/>
                  </a:schemeClr>
                </a:solidFill>
                <a:latin typeface="Abadi" panose="020B0604020104020204" pitchFamily="34" charset="0"/>
              </a:rPr>
              <a:t>Among the four Launch sites “KSC LC-39A” had the highest success rate (41.7%) whereas, “VAFB SLC-4E” had the lowest success rate (12.5%) </a:t>
            </a: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rgbClr val="A5A5A5">
                  <a:lumMod val="25000"/>
                </a:srgbClr>
              </a:solidFill>
              <a:latin typeface="Abadi" panose="020B0604020104020204" pitchFamily="34" charset="0"/>
            </a:endParaRPr>
          </a:p>
          <a:p>
            <a:pPr>
              <a:lnSpc>
                <a:spcPct val="100000"/>
              </a:lnSpc>
              <a:spcBef>
                <a:spcPts val="1400"/>
              </a:spcBef>
            </a:pPr>
            <a:endParaRPr lang="en-US" sz="2200" dirty="0" smtClean="0">
              <a:solidFill>
                <a:srgbClr val="A5A5A5">
                  <a:lumMod val="25000"/>
                </a:srgbClr>
              </a:solidFill>
              <a:latin typeface="Abadi" panose="020B0604020104020204" pitchFamily="34" charset="0"/>
            </a:endParaRPr>
          </a:p>
          <a:p>
            <a:pPr>
              <a:lnSpc>
                <a:spcPct val="100000"/>
              </a:lnSpc>
              <a:spcBef>
                <a:spcPts val="1400"/>
              </a:spcBef>
            </a:pPr>
            <a:endParaRPr lang="en-US" sz="2200" dirty="0" smtClean="0">
              <a:solidFill>
                <a:srgbClr val="A5A5A5">
                  <a:lumMod val="25000"/>
                </a:srgbClr>
              </a:solidFill>
              <a:latin typeface="Abadi" panose="020B0604020104020204" pitchFamily="34" charset="0"/>
            </a:endParaRPr>
          </a:p>
          <a:p>
            <a:pPr>
              <a:lnSpc>
                <a:spcPct val="100000"/>
              </a:lnSpc>
              <a:spcBef>
                <a:spcPts val="1400"/>
              </a:spcBef>
            </a:pPr>
            <a:endParaRPr lang="en-US" sz="2200" dirty="0" smtClean="0">
              <a:solidFill>
                <a:srgbClr val="A5A5A5">
                  <a:lumMod val="25000"/>
                </a:srgbClr>
              </a:solidFill>
              <a:latin typeface="Abadi" panose="020B0604020104020204" pitchFamily="34" charset="0"/>
            </a:endParaRPr>
          </a:p>
          <a:p>
            <a:pPr marL="0" indent="0">
              <a:lnSpc>
                <a:spcPct val="100000"/>
              </a:lnSpc>
              <a:spcBef>
                <a:spcPts val="1400"/>
              </a:spcBef>
              <a:buNone/>
            </a:pPr>
            <a:endParaRPr lang="en-US" sz="2200" dirty="0" smtClean="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a:t>
            </a:r>
            <a:r>
              <a:rPr lang="en-US" dirty="0" smtClean="0">
                <a:solidFill>
                  <a:srgbClr val="0B49CB"/>
                </a:solidFill>
                <a:latin typeface="Abadi"/>
              </a:rPr>
              <a:t>Summary</a:t>
            </a:r>
            <a:endParaRPr lang="en-US" dirty="0">
              <a:solidFill>
                <a:srgbClr val="0B49CB"/>
              </a:solidFill>
            </a:endParaRPr>
          </a:p>
        </p:txBody>
      </p:sp>
    </p:spTree>
    <p:extLst>
      <p:ext uri="{BB962C8B-B14F-4D97-AF65-F5344CB8AC3E}">
        <p14:creationId xmlns:p14="http://schemas.microsoft.com/office/powerpoint/2010/main" val="157446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rgbClr val="A5A5A5">
                    <a:lumMod val="25000"/>
                  </a:srgbClr>
                </a:solidFill>
                <a:latin typeface="Abadi" panose="020B0604020104020204" pitchFamily="34" charset="0"/>
              </a:rPr>
              <a:t>Predictive </a:t>
            </a:r>
            <a:r>
              <a:rPr lang="en-US" sz="2200" dirty="0">
                <a:solidFill>
                  <a:srgbClr val="A5A5A5">
                    <a:lumMod val="25000"/>
                  </a:srgbClr>
                </a:solidFill>
                <a:latin typeface="Abadi" panose="020B0604020104020204" pitchFamily="34" charset="0"/>
              </a:rPr>
              <a:t>analysis </a:t>
            </a:r>
            <a:r>
              <a:rPr lang="en-US" sz="2200" dirty="0" smtClean="0">
                <a:solidFill>
                  <a:srgbClr val="A5A5A5">
                    <a:lumMod val="25000"/>
                  </a:srgbClr>
                </a:solidFill>
                <a:latin typeface="Abadi" panose="020B0604020104020204" pitchFamily="34" charset="0"/>
              </a:rPr>
              <a:t>results</a:t>
            </a:r>
          </a:p>
          <a:p>
            <a:pPr lvl="1">
              <a:lnSpc>
                <a:spcPct val="100000"/>
              </a:lnSpc>
              <a:spcBef>
                <a:spcPts val="1400"/>
              </a:spcBef>
            </a:pPr>
            <a:r>
              <a:rPr lang="en-US" sz="1800" dirty="0" smtClean="0">
                <a:solidFill>
                  <a:srgbClr val="A5A5A5">
                    <a:lumMod val="25000"/>
                  </a:srgbClr>
                </a:solidFill>
                <a:latin typeface="Abadi" panose="020B0604020104020204" pitchFamily="34" charset="0"/>
              </a:rPr>
              <a:t>Performed a predictive analysis on the dataset using Logistic Regression, SVM, Decision Tree and KNN Classifier</a:t>
            </a:r>
          </a:p>
          <a:p>
            <a:pPr lvl="1">
              <a:lnSpc>
                <a:spcPct val="100000"/>
              </a:lnSpc>
              <a:spcBef>
                <a:spcPts val="1400"/>
              </a:spcBef>
            </a:pPr>
            <a:r>
              <a:rPr lang="en-US" sz="1800" dirty="0">
                <a:solidFill>
                  <a:srgbClr val="A5A5A5">
                    <a:lumMod val="25000"/>
                  </a:srgbClr>
                </a:solidFill>
                <a:latin typeface="Abadi" panose="020B0604020104020204" pitchFamily="34" charset="0"/>
              </a:rPr>
              <a:t>Logistic Regression and </a:t>
            </a:r>
            <a:r>
              <a:rPr lang="en-US" sz="1800" dirty="0" smtClean="0">
                <a:solidFill>
                  <a:srgbClr val="A5A5A5">
                    <a:lumMod val="25000"/>
                  </a:srgbClr>
                </a:solidFill>
                <a:latin typeface="Abadi" panose="020B0604020104020204" pitchFamily="34" charset="0"/>
              </a:rPr>
              <a:t>Decision Tree </a:t>
            </a:r>
            <a:r>
              <a:rPr lang="en-US" sz="1800" dirty="0">
                <a:solidFill>
                  <a:srgbClr val="A5A5A5">
                    <a:lumMod val="25000"/>
                  </a:srgbClr>
                </a:solidFill>
                <a:latin typeface="Abadi" panose="020B0604020104020204" pitchFamily="34" charset="0"/>
              </a:rPr>
              <a:t>performed well in comparison with other models, with the highest accuracy of 83.3%</a:t>
            </a:r>
          </a:p>
          <a:p>
            <a:pPr lvl="1">
              <a:lnSpc>
                <a:spcPct val="100000"/>
              </a:lnSpc>
              <a:spcBef>
                <a:spcPts val="1400"/>
              </a:spcBef>
            </a:pPr>
            <a:endParaRPr lang="en-US" sz="1800" dirty="0" smtClean="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lvl="1"/>
            <a:endParaRPr lang="en-US" sz="1800" dirty="0"/>
          </a:p>
          <a:p>
            <a:pPr marL="457200" lvl="1" indent="0">
              <a:buFont typeface="Arial"/>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30</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132242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629291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was gradually increasing for every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After flight count reached 40, success rate increased dramatically</a:t>
            </a: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 xmlns:a16="http://schemas.microsoft.com/office/drawing/2014/main" id="{89D46C20-E0C4-49A7-BDBC-F3D53B4DB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786" y="1770698"/>
            <a:ext cx="393382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Payload greater than 7500 kg had a higher chance of successful landing (in all cases)</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had the highest success rate among the 4 launch sites</a:t>
            </a: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 xmlns:a16="http://schemas.microsoft.com/office/drawing/2014/main" id="{E0FDDCD4-24BD-4324-BFD8-B74998E47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786" y="1770698"/>
            <a:ext cx="393382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 orbit had no success</a:t>
            </a:r>
          </a:p>
          <a:p>
            <a:pPr>
              <a:lnSpc>
                <a:spcPct val="100000"/>
              </a:lnSpc>
              <a:spcBef>
                <a:spcPts val="1400"/>
              </a:spcBef>
            </a:pPr>
            <a:r>
              <a:rPr lang="en-US" sz="2200" dirty="0">
                <a:solidFill>
                  <a:schemeClr val="accent3">
                    <a:lumMod val="25000"/>
                  </a:schemeClr>
                </a:solidFill>
                <a:latin typeface="Abadi" panose="020B0604020104020204" pitchFamily="34" charset="0"/>
              </a:rPr>
              <a:t>Among 11 orbit types , 4 types were 100% successful(ES-L1,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“GTO” had approximately 50% success rate whereas the rest of the orbit types had more than 50%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 xmlns:a16="http://schemas.microsoft.com/office/drawing/2014/main" id="{BE504C7C-6AEF-4798-A253-378F425CD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753" y="1884998"/>
            <a:ext cx="367665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 ISS, PO ,GTO had more flight counts than other orbit types</a:t>
            </a:r>
          </a:p>
          <a:p>
            <a:pPr>
              <a:lnSpc>
                <a:spcPct val="100000"/>
              </a:lnSpc>
              <a:spcBef>
                <a:spcPts val="1400"/>
              </a:spcBef>
            </a:pPr>
            <a:r>
              <a:rPr lang="en-US" sz="2200" dirty="0">
                <a:solidFill>
                  <a:schemeClr val="accent3">
                    <a:lumMod val="25000"/>
                  </a:schemeClr>
                </a:solidFill>
                <a:latin typeface="Abadi" panose="020B0604020104020204" pitchFamily="34" charset="0"/>
              </a:rPr>
              <a:t>SO,GEO,HEO orbit type had only 1 flight which was a failure, success and success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ES-L1, SSO, GEO, HEO had 100% success landing in terms of flights.</a:t>
            </a: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 xmlns:a16="http://schemas.microsoft.com/office/drawing/2014/main" id="{C9C504F7-2B0E-4807-8BC7-288653BFC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886" y="1813561"/>
            <a:ext cx="389572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Only ISS, PO and VLEO orbits carried more than 8000 kg payload.</a:t>
            </a:r>
          </a:p>
          <a:p>
            <a:pPr>
              <a:lnSpc>
                <a:spcPct val="100000"/>
              </a:lnSpc>
              <a:spcBef>
                <a:spcPts val="1400"/>
              </a:spcBef>
            </a:pPr>
            <a:r>
              <a:rPr lang="en-US" sz="2200" dirty="0">
                <a:solidFill>
                  <a:schemeClr val="accent3">
                    <a:lumMod val="25000"/>
                  </a:schemeClr>
                </a:solidFill>
                <a:latin typeface="Abadi" panose="020B0604020104020204" pitchFamily="34" charset="0"/>
              </a:rPr>
              <a:t>ES-L1, SSO, HEO,GEO had less than 6000 kg payload in their orbit with 100% success</a:t>
            </a: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 xmlns:a16="http://schemas.microsoft.com/office/drawing/2014/main" id="{00934BD7-D3F6-46F1-B399-D325C8596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886" y="1813561"/>
            <a:ext cx="389572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Before 2013, there was no success </a:t>
            </a:r>
          </a:p>
          <a:p>
            <a:pPr>
              <a:lnSpc>
                <a:spcPct val="100000"/>
              </a:lnSpc>
              <a:spcBef>
                <a:spcPts val="1400"/>
              </a:spcBef>
            </a:pPr>
            <a:r>
              <a:rPr lang="en-US" sz="2200" dirty="0">
                <a:solidFill>
                  <a:schemeClr val="accent3">
                    <a:lumMod val="25000"/>
                  </a:schemeClr>
                </a:solidFill>
                <a:latin typeface="Abadi" panose="020B0604020104020204" pitchFamily="34" charset="0"/>
              </a:rPr>
              <a:t>After 2013 success rate increased dramatically</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peaked in 2019</a:t>
            </a: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 xmlns:a16="http://schemas.microsoft.com/office/drawing/2014/main" id="{0CBDC9AA-F7A4-422D-BF4E-216759738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753" y="2181225"/>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total of 4 launch sites, the list is given below -</a:t>
            </a: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5">
            <a:extLst>
              <a:ext uri="{FF2B5EF4-FFF2-40B4-BE49-F238E27FC236}">
                <a16:creationId xmlns="" xmlns:a16="http://schemas.microsoft.com/office/drawing/2014/main" id="{E8602291-7E53-4CDA-85E0-D9014FADF6B8}"/>
              </a:ext>
            </a:extLst>
          </p:cNvPr>
          <p:cNvGraphicFramePr>
            <a:graphicFrameLocks noGrp="1"/>
          </p:cNvGraphicFramePr>
          <p:nvPr>
            <p:extLst>
              <p:ext uri="{D42A27DB-BD31-4B8C-83A1-F6EECF244321}">
                <p14:modId xmlns:p14="http://schemas.microsoft.com/office/powerpoint/2010/main" val="3644194474"/>
              </p:ext>
            </p:extLst>
          </p:nvPr>
        </p:nvGraphicFramePr>
        <p:xfrm>
          <a:off x="4095771" y="3551267"/>
          <a:ext cx="3864079" cy="1833880"/>
        </p:xfrm>
        <a:graphic>
          <a:graphicData uri="http://schemas.openxmlformats.org/drawingml/2006/table">
            <a:tbl>
              <a:tblPr firstRow="1" bandRow="1">
                <a:tableStyleId>{5C22544A-7EE6-4342-B048-85BDC9FD1C3A}</a:tableStyleId>
              </a:tblPr>
              <a:tblGrid>
                <a:gridCol w="3864079">
                  <a:extLst>
                    <a:ext uri="{9D8B030D-6E8A-4147-A177-3AD203B41FA5}">
                      <a16:colId xmlns="" xmlns:a16="http://schemas.microsoft.com/office/drawing/2014/main" val="1625758632"/>
                    </a:ext>
                  </a:extLst>
                </a:gridCol>
              </a:tblGrid>
              <a:tr h="370840">
                <a:tc>
                  <a:txBody>
                    <a:bodyPr/>
                    <a:lstStyle/>
                    <a:p>
                      <a:pPr algn="ctr" fontAlgn="ctr"/>
                      <a:r>
                        <a:rPr lang="en-US" b="1" dirty="0">
                          <a:effectLst/>
                        </a:rPr>
                        <a:t>Launch Site</a:t>
                      </a:r>
                    </a:p>
                  </a:txBody>
                  <a:tcPr marL="38100" marR="38100" marT="38100" marB="38100" anchor="ctr"/>
                </a:tc>
                <a:extLst>
                  <a:ext uri="{0D108BD9-81ED-4DB2-BD59-A6C34878D82A}">
                    <a16:rowId xmlns="" xmlns:a16="http://schemas.microsoft.com/office/drawing/2014/main" val="2005131767"/>
                  </a:ext>
                </a:extLst>
              </a:tr>
              <a:tr h="370840">
                <a:tc>
                  <a:txBody>
                    <a:bodyPr/>
                    <a:lstStyle/>
                    <a:p>
                      <a:pPr algn="ctr" fontAlgn="ctr"/>
                      <a:r>
                        <a:rPr lang="en-US">
                          <a:effectLst/>
                        </a:rPr>
                        <a:t>CCAFS LC-40</a:t>
                      </a:r>
                    </a:p>
                  </a:txBody>
                  <a:tcPr marL="38100" marR="38100" marT="38100" marB="38100" anchor="ctr"/>
                </a:tc>
                <a:extLst>
                  <a:ext uri="{0D108BD9-81ED-4DB2-BD59-A6C34878D82A}">
                    <a16:rowId xmlns="" xmlns:a16="http://schemas.microsoft.com/office/drawing/2014/main" val="3400414738"/>
                  </a:ext>
                </a:extLst>
              </a:tr>
              <a:tr h="370840">
                <a:tc>
                  <a:txBody>
                    <a:bodyPr/>
                    <a:lstStyle/>
                    <a:p>
                      <a:pPr algn="ctr" fontAlgn="ctr"/>
                      <a:r>
                        <a:rPr lang="en-US">
                          <a:effectLst/>
                        </a:rPr>
                        <a:t>CCAFS SLC-40</a:t>
                      </a:r>
                    </a:p>
                  </a:txBody>
                  <a:tcPr marL="38100" marR="38100" marT="38100" marB="38100" anchor="ctr"/>
                </a:tc>
                <a:extLst>
                  <a:ext uri="{0D108BD9-81ED-4DB2-BD59-A6C34878D82A}">
                    <a16:rowId xmlns="" xmlns:a16="http://schemas.microsoft.com/office/drawing/2014/main" val="4230160479"/>
                  </a:ext>
                </a:extLst>
              </a:tr>
              <a:tr h="370840">
                <a:tc>
                  <a:txBody>
                    <a:bodyPr/>
                    <a:lstStyle/>
                    <a:p>
                      <a:pPr algn="ctr" fontAlgn="ctr"/>
                      <a:r>
                        <a:rPr lang="en-US">
                          <a:effectLst/>
                        </a:rPr>
                        <a:t>KSC LC-39A</a:t>
                      </a:r>
                    </a:p>
                  </a:txBody>
                  <a:tcPr marL="38100" marR="38100" marT="38100" marB="38100" anchor="ctr"/>
                </a:tc>
                <a:extLst>
                  <a:ext uri="{0D108BD9-81ED-4DB2-BD59-A6C34878D82A}">
                    <a16:rowId xmlns="" xmlns:a16="http://schemas.microsoft.com/office/drawing/2014/main" val="109703048"/>
                  </a:ext>
                </a:extLst>
              </a:tr>
              <a:tr h="0">
                <a:tc>
                  <a:txBody>
                    <a:bodyPr/>
                    <a:lstStyle/>
                    <a:p>
                      <a:pPr algn="ctr" fontAlgn="ctr"/>
                      <a:r>
                        <a:rPr lang="en-US" dirty="0">
                          <a:effectLst/>
                        </a:rPr>
                        <a:t>VAFB SLC-4E</a:t>
                      </a:r>
                    </a:p>
                  </a:txBody>
                  <a:tcPr marL="38100" marR="38100" marT="38100" marB="38100" anchor="ctr"/>
                </a:tc>
                <a:extLst>
                  <a:ext uri="{0D108BD9-81ED-4DB2-BD59-A6C34878D82A}">
                    <a16:rowId xmlns="" xmlns:a16="http://schemas.microsoft.com/office/drawing/2014/main" val="272247641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list represents 5 records where launch sites begin with `CCA`, all of them refers  to the same launch site</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7" name="Table 6">
            <a:extLst>
              <a:ext uri="{FF2B5EF4-FFF2-40B4-BE49-F238E27FC236}">
                <a16:creationId xmlns="" xmlns:a16="http://schemas.microsoft.com/office/drawing/2014/main" id="{FEE1F7C7-E76A-4FDB-B3DB-5FBFECCC5E80}"/>
              </a:ext>
            </a:extLst>
          </p:cNvPr>
          <p:cNvGraphicFramePr>
            <a:graphicFrameLocks noGrp="1"/>
          </p:cNvGraphicFramePr>
          <p:nvPr>
            <p:extLst>
              <p:ext uri="{D42A27DB-BD31-4B8C-83A1-F6EECF244321}">
                <p14:modId xmlns:p14="http://schemas.microsoft.com/office/powerpoint/2010/main" val="1628256006"/>
              </p:ext>
            </p:extLst>
          </p:nvPr>
        </p:nvGraphicFramePr>
        <p:xfrm>
          <a:off x="4023852" y="3659505"/>
          <a:ext cx="3864079" cy="2184400"/>
        </p:xfrm>
        <a:graphic>
          <a:graphicData uri="http://schemas.openxmlformats.org/drawingml/2006/table">
            <a:tbl>
              <a:tblPr firstRow="1" bandRow="1">
                <a:tableStyleId>{5C22544A-7EE6-4342-B048-85BDC9FD1C3A}</a:tableStyleId>
              </a:tblPr>
              <a:tblGrid>
                <a:gridCol w="3864079">
                  <a:extLst>
                    <a:ext uri="{9D8B030D-6E8A-4147-A177-3AD203B41FA5}">
                      <a16:colId xmlns="" xmlns:a16="http://schemas.microsoft.com/office/drawing/2014/main" val="500156936"/>
                    </a:ext>
                  </a:extLst>
                </a:gridCol>
              </a:tblGrid>
              <a:tr h="370840">
                <a:tc>
                  <a:txBody>
                    <a:bodyPr/>
                    <a:lstStyle/>
                    <a:p>
                      <a:pPr algn="ctr" fontAlgn="ctr"/>
                      <a:r>
                        <a:rPr lang="en-US" b="1" dirty="0">
                          <a:effectLst/>
                        </a:rPr>
                        <a:t>Launch Site</a:t>
                      </a:r>
                    </a:p>
                  </a:txBody>
                  <a:tcPr marL="38100" marR="38100" marT="38100" marB="38100" anchor="ctr"/>
                </a:tc>
                <a:extLst>
                  <a:ext uri="{0D108BD9-81ED-4DB2-BD59-A6C34878D82A}">
                    <a16:rowId xmlns="" xmlns:a16="http://schemas.microsoft.com/office/drawing/2014/main" val="1316201853"/>
                  </a:ext>
                </a:extLst>
              </a:tr>
              <a:tr h="370840">
                <a:tc>
                  <a:txBody>
                    <a:bodyPr/>
                    <a:lstStyle/>
                    <a:p>
                      <a:pPr algn="ctr" fontAlgn="ctr"/>
                      <a:r>
                        <a:rPr lang="en-US">
                          <a:effectLst/>
                        </a:rPr>
                        <a:t>CCAFS LC-40</a:t>
                      </a:r>
                    </a:p>
                  </a:txBody>
                  <a:tcPr marL="38100" marR="38100" marT="38100" marB="38100" anchor="ctr"/>
                </a:tc>
                <a:extLst>
                  <a:ext uri="{0D108BD9-81ED-4DB2-BD59-A6C34878D82A}">
                    <a16:rowId xmlns="" xmlns:a16="http://schemas.microsoft.com/office/drawing/2014/main" val="2468605924"/>
                  </a:ext>
                </a:extLst>
              </a:tr>
              <a:tr h="370840">
                <a:tc>
                  <a:txBody>
                    <a:bodyPr/>
                    <a:lstStyle/>
                    <a:p>
                      <a:pPr algn="ctr" fontAlgn="ctr"/>
                      <a:r>
                        <a:rPr lang="en-US">
                          <a:effectLst/>
                        </a:rPr>
                        <a:t>CCAFS LC-40</a:t>
                      </a:r>
                    </a:p>
                  </a:txBody>
                  <a:tcPr marL="38100" marR="38100" marT="38100" marB="38100" anchor="ctr"/>
                </a:tc>
                <a:extLst>
                  <a:ext uri="{0D108BD9-81ED-4DB2-BD59-A6C34878D82A}">
                    <a16:rowId xmlns="" xmlns:a16="http://schemas.microsoft.com/office/drawing/2014/main" val="3118050045"/>
                  </a:ext>
                </a:extLst>
              </a:tr>
              <a:tr h="370840">
                <a:tc>
                  <a:txBody>
                    <a:bodyPr/>
                    <a:lstStyle/>
                    <a:p>
                      <a:pPr algn="ctr" fontAlgn="ctr"/>
                      <a:r>
                        <a:rPr lang="en-US">
                          <a:effectLst/>
                        </a:rPr>
                        <a:t>CCAFS LC-40</a:t>
                      </a:r>
                    </a:p>
                  </a:txBody>
                  <a:tcPr marL="38100" marR="38100" marT="38100" marB="38100" anchor="ctr"/>
                </a:tc>
                <a:extLst>
                  <a:ext uri="{0D108BD9-81ED-4DB2-BD59-A6C34878D82A}">
                    <a16:rowId xmlns="" xmlns:a16="http://schemas.microsoft.com/office/drawing/2014/main" val="3523668415"/>
                  </a:ext>
                </a:extLst>
              </a:tr>
              <a:tr h="0">
                <a:tc>
                  <a:txBody>
                    <a:bodyPr/>
                    <a:lstStyle/>
                    <a:p>
                      <a:pPr algn="ctr" fontAlgn="ctr"/>
                      <a:r>
                        <a:rPr lang="en-US">
                          <a:effectLst/>
                        </a:rPr>
                        <a:t>CCAFS LC-40</a:t>
                      </a:r>
                    </a:p>
                  </a:txBody>
                  <a:tcPr marL="38100" marR="38100" marT="38100" marB="38100" anchor="ctr"/>
                </a:tc>
                <a:extLst>
                  <a:ext uri="{0D108BD9-81ED-4DB2-BD59-A6C34878D82A}">
                    <a16:rowId xmlns="" xmlns:a16="http://schemas.microsoft.com/office/drawing/2014/main" val="3097351060"/>
                  </a:ext>
                </a:extLst>
              </a:tr>
              <a:tr h="0">
                <a:tc>
                  <a:txBody>
                    <a:bodyPr/>
                    <a:lstStyle/>
                    <a:p>
                      <a:pPr algn="ctr" fontAlgn="ctr"/>
                      <a:r>
                        <a:rPr lang="en-US" dirty="0">
                          <a:effectLst/>
                        </a:rPr>
                        <a:t>CCAFS LC-40</a:t>
                      </a:r>
                    </a:p>
                  </a:txBody>
                  <a:tcPr marL="38100" marR="38100" marT="38100" marB="38100" anchor="ctr"/>
                </a:tc>
                <a:extLst>
                  <a:ext uri="{0D108BD9-81ED-4DB2-BD59-A6C34878D82A}">
                    <a16:rowId xmlns="" xmlns:a16="http://schemas.microsoft.com/office/drawing/2014/main" val="1306875127"/>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875899" y="1712820"/>
            <a:ext cx="10409712" cy="4139339"/>
          </a:xfrm>
          <a:prstGeom prst="rect">
            <a:avLst/>
          </a:prstGeom>
        </p:spPr>
        <p:txBody>
          <a:bodyPr wrap="square"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Exploratory and Visual Analysis</a:t>
            </a:r>
            <a:r>
              <a:rPr lang="en-US" sz="22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bg2">
                    <a:lumMod val="50000"/>
                  </a:schemeClr>
                </a:solidFill>
                <a:latin typeface="Abadi" panose="020B0604020104020204" pitchFamily="34" charset="0"/>
              </a:rPr>
              <a:t>Among 11 orbit types , ES-L1, GEO, HEO, SSO were 100% successful with less than 6000 kg payload </a:t>
            </a:r>
          </a:p>
          <a:p>
            <a:pPr lvl="1">
              <a:lnSpc>
                <a:spcPct val="100000"/>
              </a:lnSpc>
              <a:spcBef>
                <a:spcPts val="1400"/>
              </a:spcBef>
            </a:pPr>
            <a:r>
              <a:rPr lang="en-US" sz="1800" dirty="0">
                <a:solidFill>
                  <a:schemeClr val="bg2">
                    <a:lumMod val="50000"/>
                  </a:schemeClr>
                </a:solidFill>
                <a:latin typeface="Abadi" panose="020B0604020104020204" pitchFamily="34" charset="0"/>
              </a:rPr>
              <a:t>Payload greater than 7500 kg had a higher chance of successful landing </a:t>
            </a:r>
          </a:p>
          <a:p>
            <a:pPr lvl="1">
              <a:lnSpc>
                <a:spcPct val="100000"/>
              </a:lnSpc>
              <a:spcBef>
                <a:spcPts val="1400"/>
              </a:spcBef>
            </a:pPr>
            <a:r>
              <a:rPr lang="en-US" sz="1800" dirty="0">
                <a:solidFill>
                  <a:schemeClr val="bg2">
                    <a:lumMod val="50000"/>
                  </a:schemeClr>
                </a:solidFill>
                <a:latin typeface="Abadi" panose="020B0604020104020204" pitchFamily="34" charset="0"/>
              </a:rPr>
              <a:t>In 0-10000 kg payload range “FT” booster version has the largest success </a:t>
            </a:r>
            <a:r>
              <a:rPr lang="en-US" sz="1800" dirty="0" smtClean="0">
                <a:solidFill>
                  <a:schemeClr val="bg2">
                    <a:lumMod val="50000"/>
                  </a:schemeClr>
                </a:solidFill>
                <a:latin typeface="Abadi" panose="020B0604020104020204" pitchFamily="34" charset="0"/>
              </a:rPr>
              <a:t>rate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Launch </a:t>
            </a:r>
            <a:r>
              <a:rPr lang="en-US" sz="2200" dirty="0" smtClean="0">
                <a:solidFill>
                  <a:schemeClr val="accent3">
                    <a:lumMod val="25000"/>
                  </a:schemeClr>
                </a:solidFill>
                <a:latin typeface="Abadi" panose="020B0604020104020204" pitchFamily="34" charset="0"/>
              </a:rPr>
              <a:t>Site Proximity Analysis:</a:t>
            </a:r>
          </a:p>
          <a:p>
            <a:pPr lvl="1">
              <a:lnSpc>
                <a:spcPct val="100000"/>
              </a:lnSpc>
              <a:spcBef>
                <a:spcPts val="1400"/>
              </a:spcBef>
            </a:pPr>
            <a:r>
              <a:rPr lang="en-US" sz="1800" dirty="0" err="1">
                <a:solidFill>
                  <a:schemeClr val="bg2">
                    <a:lumMod val="50000"/>
                  </a:schemeClr>
                </a:solidFill>
                <a:latin typeface="Abadi" panose="020B0604020104020204" pitchFamily="34" charset="0"/>
              </a:rPr>
              <a:t>SpaceX</a:t>
            </a:r>
            <a:r>
              <a:rPr lang="en-US" sz="1800" dirty="0">
                <a:solidFill>
                  <a:schemeClr val="bg2">
                    <a:lumMod val="50000"/>
                  </a:schemeClr>
                </a:solidFill>
                <a:latin typeface="Abadi" panose="020B0604020104020204" pitchFamily="34" charset="0"/>
              </a:rPr>
              <a:t> has 4 </a:t>
            </a:r>
            <a:r>
              <a:rPr lang="en-US" sz="1800" dirty="0" smtClean="0">
                <a:solidFill>
                  <a:schemeClr val="bg2">
                    <a:lumMod val="50000"/>
                  </a:schemeClr>
                </a:solidFill>
                <a:latin typeface="Abadi" panose="020B0604020104020204" pitchFamily="34" charset="0"/>
              </a:rPr>
              <a:t>launch sites, </a:t>
            </a:r>
            <a:r>
              <a:rPr lang="en-US" sz="1800" dirty="0">
                <a:solidFill>
                  <a:schemeClr val="bg2">
                    <a:lumMod val="50000"/>
                  </a:schemeClr>
                </a:solidFill>
                <a:latin typeface="Abadi" panose="020B0604020104020204" pitchFamily="34" charset="0"/>
              </a:rPr>
              <a:t>one is near California, the other three is near Florida and South </a:t>
            </a:r>
            <a:r>
              <a:rPr lang="en-US" sz="1800" dirty="0" smtClean="0">
                <a:solidFill>
                  <a:schemeClr val="bg2">
                    <a:lumMod val="50000"/>
                  </a:schemeClr>
                </a:solidFill>
                <a:latin typeface="Abadi" panose="020B0604020104020204" pitchFamily="34" charset="0"/>
              </a:rPr>
              <a:t>Texas.</a:t>
            </a:r>
          </a:p>
          <a:p>
            <a:pPr lvl="1">
              <a:lnSpc>
                <a:spcPct val="100000"/>
              </a:lnSpc>
              <a:spcBef>
                <a:spcPts val="1400"/>
              </a:spcBef>
            </a:pPr>
            <a:r>
              <a:rPr lang="en-US" sz="1800" dirty="0" smtClean="0">
                <a:solidFill>
                  <a:schemeClr val="bg2">
                    <a:lumMod val="50000"/>
                  </a:schemeClr>
                </a:solidFill>
                <a:latin typeface="Abadi" panose="020B0604020104020204" pitchFamily="34" charset="0"/>
              </a:rPr>
              <a:t>All the sites are in near proximity to ocean</a:t>
            </a:r>
          </a:p>
          <a:p>
            <a:pPr lvl="1">
              <a:lnSpc>
                <a:spcPct val="100000"/>
              </a:lnSpc>
              <a:spcBef>
                <a:spcPts val="1400"/>
              </a:spcBef>
            </a:pPr>
            <a:r>
              <a:rPr lang="en-US" sz="1800" dirty="0" smtClean="0">
                <a:solidFill>
                  <a:schemeClr val="bg2">
                    <a:lumMod val="50000"/>
                  </a:schemeClr>
                </a:solidFill>
                <a:latin typeface="Abadi" panose="020B0604020104020204" pitchFamily="34" charset="0"/>
              </a:rPr>
              <a:t>All the sites are bit far away from the </a:t>
            </a:r>
            <a:r>
              <a:rPr lang="en-US" sz="1800" dirty="0" smtClean="0">
                <a:solidFill>
                  <a:schemeClr val="bg2">
                    <a:lumMod val="50000"/>
                  </a:schemeClr>
                </a:solidFill>
                <a:latin typeface="Abadi" panose="020B0604020104020204" pitchFamily="34" charset="0"/>
              </a:rPr>
              <a:t>city</a:t>
            </a:r>
          </a:p>
          <a:p>
            <a:pPr lvl="1">
              <a:lnSpc>
                <a:spcPct val="100000"/>
              </a:lnSpc>
              <a:spcBef>
                <a:spcPts val="1400"/>
              </a:spcBef>
            </a:pPr>
            <a:r>
              <a:rPr lang="en-US" sz="1800" dirty="0" smtClean="0">
                <a:solidFill>
                  <a:schemeClr val="bg2">
                    <a:lumMod val="50000"/>
                  </a:schemeClr>
                </a:solidFill>
                <a:latin typeface="Abadi" panose="020B0604020104020204" pitchFamily="34" charset="0"/>
              </a:rPr>
              <a:t>All the sites are nearer to the railroads than highways</a:t>
            </a:r>
            <a:endParaRPr lang="en-US" sz="1800" dirty="0" smtClean="0">
              <a:solidFill>
                <a:schemeClr val="bg2">
                  <a:lumMod val="50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Predictive Analysis:</a:t>
            </a:r>
          </a:p>
          <a:p>
            <a:pPr lvl="1">
              <a:lnSpc>
                <a:spcPct val="100000"/>
              </a:lnSpc>
              <a:spcBef>
                <a:spcPts val="1400"/>
              </a:spcBef>
            </a:pPr>
            <a:r>
              <a:rPr lang="en-US" sz="1800" dirty="0">
                <a:solidFill>
                  <a:schemeClr val="bg2">
                    <a:lumMod val="50000"/>
                  </a:schemeClr>
                </a:solidFill>
                <a:latin typeface="Abadi" panose="020B0604020104020204" pitchFamily="34" charset="0"/>
              </a:rPr>
              <a:t>Logistic </a:t>
            </a:r>
            <a:r>
              <a:rPr lang="en-US" sz="1800" dirty="0" smtClean="0">
                <a:solidFill>
                  <a:schemeClr val="bg2">
                    <a:lumMod val="50000"/>
                  </a:schemeClr>
                </a:solidFill>
                <a:latin typeface="Abadi" panose="020B0604020104020204" pitchFamily="34" charset="0"/>
              </a:rPr>
              <a:t>Regression and Decision Tree  </a:t>
            </a:r>
            <a:r>
              <a:rPr lang="en-US" sz="1800" dirty="0" smtClean="0">
                <a:solidFill>
                  <a:schemeClr val="bg2">
                    <a:lumMod val="50000"/>
                  </a:schemeClr>
                </a:solidFill>
                <a:latin typeface="Abadi" panose="020B0604020104020204" pitchFamily="34" charset="0"/>
              </a:rPr>
              <a:t>performed well in comparison with other models, with the </a:t>
            </a:r>
            <a:r>
              <a:rPr lang="en-US" sz="1800" dirty="0">
                <a:solidFill>
                  <a:schemeClr val="bg2">
                    <a:lumMod val="50000"/>
                  </a:schemeClr>
                </a:solidFill>
                <a:latin typeface="Abadi" panose="020B0604020104020204" pitchFamily="34" charset="0"/>
              </a:rPr>
              <a:t>highest </a:t>
            </a:r>
            <a:r>
              <a:rPr lang="en-US" sz="1800" dirty="0" smtClean="0">
                <a:solidFill>
                  <a:schemeClr val="bg2">
                    <a:lumMod val="50000"/>
                  </a:schemeClr>
                </a:solidFill>
                <a:latin typeface="Abadi" panose="020B0604020104020204" pitchFamily="34" charset="0"/>
              </a:rPr>
              <a:t>accuracy of 83.3%</a:t>
            </a: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Executive Summary [Continued]</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a:t>
            </a:r>
            <a:r>
              <a:rPr lang="en-US" sz="2200" dirty="0" smtClean="0">
                <a:solidFill>
                  <a:schemeClr val="accent3">
                    <a:lumMod val="25000"/>
                  </a:schemeClr>
                </a:solidFill>
                <a:latin typeface="Abadi" panose="020B0604020104020204" pitchFamily="34" charset="0"/>
              </a:rPr>
              <a:t>NASA (CRS)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5">
            <a:extLst>
              <a:ext uri="{FF2B5EF4-FFF2-40B4-BE49-F238E27FC236}">
                <a16:creationId xmlns="" xmlns:a16="http://schemas.microsoft.com/office/drawing/2014/main" id="{DBF20F9E-F759-427E-B764-80187A6BDA08}"/>
              </a:ext>
            </a:extLst>
          </p:cNvPr>
          <p:cNvGraphicFramePr>
            <a:graphicFrameLocks noGrp="1"/>
          </p:cNvGraphicFramePr>
          <p:nvPr>
            <p:extLst>
              <p:ext uri="{D42A27DB-BD31-4B8C-83A1-F6EECF244321}">
                <p14:modId xmlns:p14="http://schemas.microsoft.com/office/powerpoint/2010/main" val="1369487662"/>
              </p:ext>
            </p:extLst>
          </p:nvPr>
        </p:nvGraphicFramePr>
        <p:xfrm>
          <a:off x="4552185" y="3748441"/>
          <a:ext cx="2181237" cy="741680"/>
        </p:xfrm>
        <a:graphic>
          <a:graphicData uri="http://schemas.openxmlformats.org/drawingml/2006/table">
            <a:tbl>
              <a:tblPr firstRow="1" bandRow="1">
                <a:tableStyleId>{5C22544A-7EE6-4342-B048-85BDC9FD1C3A}</a:tableStyleId>
              </a:tblPr>
              <a:tblGrid>
                <a:gridCol w="2181237">
                  <a:extLst>
                    <a:ext uri="{9D8B030D-6E8A-4147-A177-3AD203B41FA5}">
                      <a16:colId xmlns="" xmlns:a16="http://schemas.microsoft.com/office/drawing/2014/main" val="803061267"/>
                    </a:ext>
                  </a:extLst>
                </a:gridCol>
              </a:tblGrid>
              <a:tr h="370840">
                <a:tc>
                  <a:txBody>
                    <a:bodyPr/>
                    <a:lstStyle/>
                    <a:p>
                      <a:pPr algn="ctr" fontAlgn="ctr"/>
                      <a:r>
                        <a:rPr lang="en-US" b="1" dirty="0">
                          <a:effectLst/>
                        </a:rPr>
                        <a:t>Total Payload Mass</a:t>
                      </a:r>
                    </a:p>
                  </a:txBody>
                  <a:tcPr anchor="ctr"/>
                </a:tc>
                <a:extLst>
                  <a:ext uri="{0D108BD9-81ED-4DB2-BD59-A6C34878D82A}">
                    <a16:rowId xmlns="" xmlns:a16="http://schemas.microsoft.com/office/drawing/2014/main" val="36258511"/>
                  </a:ext>
                </a:extLst>
              </a:tr>
              <a:tr h="370840">
                <a:tc>
                  <a:txBody>
                    <a:bodyPr/>
                    <a:lstStyle/>
                    <a:p>
                      <a:pPr algn="ctr" fontAlgn="ctr"/>
                      <a:r>
                        <a:rPr lang="en-US" b="0" i="0" dirty="0" smtClean="0">
                          <a:solidFill>
                            <a:srgbClr val="000000"/>
                          </a:solidFill>
                          <a:effectLst/>
                          <a:latin typeface="Helvetica Neue"/>
                        </a:rPr>
                        <a:t>48213</a:t>
                      </a:r>
                      <a:endParaRPr lang="en-US" dirty="0">
                        <a:effectLst/>
                      </a:endParaRPr>
                    </a:p>
                  </a:txBody>
                  <a:tcPr anchor="ctr"/>
                </a:tc>
                <a:extLst>
                  <a:ext uri="{0D108BD9-81ED-4DB2-BD59-A6C34878D82A}">
                    <a16:rowId xmlns="" xmlns:a16="http://schemas.microsoft.com/office/drawing/2014/main" val="2099683887"/>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It is </a:t>
            </a:r>
            <a:r>
              <a:rPr lang="en-US" sz="2200" dirty="0" smtClean="0">
                <a:solidFill>
                  <a:schemeClr val="accent3">
                    <a:lumMod val="25000"/>
                  </a:schemeClr>
                </a:solidFill>
                <a:latin typeface="Abadi" panose="020B0604020104020204" pitchFamily="34" charset="0"/>
              </a:rPr>
              <a:t>approximately 2500 </a:t>
            </a:r>
            <a:r>
              <a:rPr lang="en-US" sz="2200" dirty="0">
                <a:solidFill>
                  <a:schemeClr val="accent3">
                    <a:lumMod val="25000"/>
                  </a:schemeClr>
                </a:solidFill>
                <a:latin typeface="Abadi" panose="020B0604020104020204" pitchFamily="34" charset="0"/>
              </a:rPr>
              <a:t>kg.</a:t>
            </a: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 xmlns:a16="http://schemas.microsoft.com/office/drawing/2014/main" id="{63103473-F2DA-46C5-9972-939B889BAF35}"/>
              </a:ext>
            </a:extLst>
          </p:cNvPr>
          <p:cNvGraphicFramePr>
            <a:graphicFrameLocks noGrp="1"/>
          </p:cNvGraphicFramePr>
          <p:nvPr>
            <p:extLst>
              <p:ext uri="{D42A27DB-BD31-4B8C-83A1-F6EECF244321}">
                <p14:modId xmlns:p14="http://schemas.microsoft.com/office/powerpoint/2010/main" val="1591796823"/>
              </p:ext>
            </p:extLst>
          </p:nvPr>
        </p:nvGraphicFramePr>
        <p:xfrm>
          <a:off x="4320365" y="3801909"/>
          <a:ext cx="2644877" cy="741680"/>
        </p:xfrm>
        <a:graphic>
          <a:graphicData uri="http://schemas.openxmlformats.org/drawingml/2006/table">
            <a:tbl>
              <a:tblPr firstRow="1" bandRow="1">
                <a:tableStyleId>{5C22544A-7EE6-4342-B048-85BDC9FD1C3A}</a:tableStyleId>
              </a:tblPr>
              <a:tblGrid>
                <a:gridCol w="2644877">
                  <a:extLst>
                    <a:ext uri="{9D8B030D-6E8A-4147-A177-3AD203B41FA5}">
                      <a16:colId xmlns="" xmlns:a16="http://schemas.microsoft.com/office/drawing/2014/main" val="384496171"/>
                    </a:ext>
                  </a:extLst>
                </a:gridCol>
              </a:tblGrid>
              <a:tr h="370840">
                <a:tc>
                  <a:txBody>
                    <a:bodyPr/>
                    <a:lstStyle/>
                    <a:p>
                      <a:pPr algn="ctr" fontAlgn="ctr"/>
                      <a:r>
                        <a:rPr lang="en-US" b="1" dirty="0">
                          <a:effectLst/>
                        </a:rPr>
                        <a:t>Avg Payload Mass (F9 v1.1)</a:t>
                      </a:r>
                    </a:p>
                  </a:txBody>
                  <a:tcPr marL="38100" marR="38100" marT="38100" marB="38100" anchor="ctr"/>
                </a:tc>
                <a:extLst>
                  <a:ext uri="{0D108BD9-81ED-4DB2-BD59-A6C34878D82A}">
                    <a16:rowId xmlns="" xmlns:a16="http://schemas.microsoft.com/office/drawing/2014/main" val="1158439142"/>
                  </a:ext>
                </a:extLst>
              </a:tr>
              <a:tr h="370840">
                <a:tc>
                  <a:txBody>
                    <a:bodyPr/>
                    <a:lstStyle/>
                    <a:p>
                      <a:pPr algn="ctr" fontAlgn="ctr"/>
                      <a:r>
                        <a:rPr lang="en-US" b="0" i="0" dirty="0" smtClean="0">
                          <a:solidFill>
                            <a:srgbClr val="000000"/>
                          </a:solidFill>
                          <a:effectLst/>
                          <a:latin typeface="Helvetica Neue"/>
                        </a:rPr>
                        <a:t>2534.666666</a:t>
                      </a:r>
                      <a:endParaRPr lang="en-US" dirty="0">
                        <a:effectLst/>
                      </a:endParaRPr>
                    </a:p>
                  </a:txBody>
                  <a:tcPr marL="38100" marR="38100" marT="38100" marB="38100" anchor="ctr"/>
                </a:tc>
                <a:extLst>
                  <a:ext uri="{0D108BD9-81ED-4DB2-BD59-A6C34878D82A}">
                    <a16:rowId xmlns="" xmlns:a16="http://schemas.microsoft.com/office/drawing/2014/main" val="4206157773"/>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a:t>
            </a:r>
            <a:r>
              <a:rPr lang="en-US" sz="2200" dirty="0" smtClean="0">
                <a:solidFill>
                  <a:schemeClr val="accent3">
                    <a:lumMod val="25000"/>
                  </a:schemeClr>
                </a:solidFill>
                <a:latin typeface="Abadi"/>
              </a:rPr>
              <a:t>It is at the end </a:t>
            </a:r>
            <a:r>
              <a:rPr lang="en-US" sz="2200" dirty="0">
                <a:solidFill>
                  <a:schemeClr val="accent3">
                    <a:lumMod val="25000"/>
                  </a:schemeClr>
                </a:solidFill>
                <a:latin typeface="Abadi"/>
              </a:rPr>
              <a:t>of 2015.</a:t>
            </a:r>
            <a:endParaRPr lang="en-US" dirty="0">
              <a:solidFill>
                <a:schemeClr val="accent3">
                  <a:lumMod val="25000"/>
                </a:schemeClr>
              </a:solidFill>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7" name="Table 6">
            <a:extLst>
              <a:ext uri="{FF2B5EF4-FFF2-40B4-BE49-F238E27FC236}">
                <a16:creationId xmlns="" xmlns:a16="http://schemas.microsoft.com/office/drawing/2014/main" id="{EE577FE4-79EC-4883-A31E-67A5F8B18BA0}"/>
              </a:ext>
            </a:extLst>
          </p:cNvPr>
          <p:cNvGraphicFramePr>
            <a:graphicFrameLocks noGrp="1"/>
          </p:cNvGraphicFramePr>
          <p:nvPr>
            <p:extLst>
              <p:ext uri="{D42A27DB-BD31-4B8C-83A1-F6EECF244321}">
                <p14:modId xmlns:p14="http://schemas.microsoft.com/office/powerpoint/2010/main" val="2716605566"/>
              </p:ext>
            </p:extLst>
          </p:nvPr>
        </p:nvGraphicFramePr>
        <p:xfrm>
          <a:off x="4320365" y="3058160"/>
          <a:ext cx="2644877" cy="741680"/>
        </p:xfrm>
        <a:graphic>
          <a:graphicData uri="http://schemas.openxmlformats.org/drawingml/2006/table">
            <a:tbl>
              <a:tblPr firstRow="1" bandRow="1">
                <a:tableStyleId>{5C22544A-7EE6-4342-B048-85BDC9FD1C3A}</a:tableStyleId>
              </a:tblPr>
              <a:tblGrid>
                <a:gridCol w="2644877">
                  <a:extLst>
                    <a:ext uri="{9D8B030D-6E8A-4147-A177-3AD203B41FA5}">
                      <a16:colId xmlns="" xmlns:a16="http://schemas.microsoft.com/office/drawing/2014/main" val="2533818726"/>
                    </a:ext>
                  </a:extLst>
                </a:gridCol>
              </a:tblGrid>
              <a:tr h="370840">
                <a:tc>
                  <a:txBody>
                    <a:bodyPr/>
                    <a:lstStyle/>
                    <a:p>
                      <a:pPr algn="ctr" fontAlgn="ctr"/>
                      <a:r>
                        <a:rPr lang="en-US" b="1" dirty="0">
                          <a:effectLst/>
                        </a:rPr>
                        <a:t>Date</a:t>
                      </a:r>
                    </a:p>
                  </a:txBody>
                  <a:tcPr marL="38100" marR="38100" marT="38100" marB="38100" anchor="ctr"/>
                </a:tc>
                <a:extLst>
                  <a:ext uri="{0D108BD9-81ED-4DB2-BD59-A6C34878D82A}">
                    <a16:rowId xmlns="" xmlns:a16="http://schemas.microsoft.com/office/drawing/2014/main" val="3965184"/>
                  </a:ext>
                </a:extLst>
              </a:tr>
              <a:tr h="370840">
                <a:tc>
                  <a:txBody>
                    <a:bodyPr/>
                    <a:lstStyle/>
                    <a:p>
                      <a:pPr algn="ctr" fontAlgn="ctr"/>
                      <a:r>
                        <a:rPr lang="en-US" dirty="0">
                          <a:effectLst/>
                        </a:rPr>
                        <a:t>2015-12-22</a:t>
                      </a:r>
                    </a:p>
                  </a:txBody>
                  <a:tcPr marL="38100" marR="38100" marT="38100" marB="38100" anchor="ctr"/>
                </a:tc>
                <a:extLst>
                  <a:ext uri="{0D108BD9-81ED-4DB2-BD59-A6C34878D82A}">
                    <a16:rowId xmlns="" xmlns:a16="http://schemas.microsoft.com/office/drawing/2014/main" val="3256629618"/>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list represents </a:t>
            </a:r>
            <a:r>
              <a:rPr lang="en-US" sz="2200" dirty="0">
                <a:solidFill>
                  <a:schemeClr val="accent3">
                    <a:lumMod val="25000"/>
                  </a:schemeClr>
                </a:solidFill>
                <a:latin typeface="Abadi"/>
              </a:rPr>
              <a:t>the names of boosters which have successfully landed on drone ship and had payload mass greater than 4000 but less than </a:t>
            </a:r>
            <a:r>
              <a:rPr lang="en-US" sz="2200" dirty="0" smtClean="0">
                <a:solidFill>
                  <a:schemeClr val="accent3">
                    <a:lumMod val="25000"/>
                  </a:schemeClr>
                </a:solidFill>
                <a:latin typeface="Abadi"/>
              </a:rPr>
              <a:t>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 xmlns:a16="http://schemas.microsoft.com/office/drawing/2014/main" id="{57B4AF21-4ED9-4773-B972-4588A3E2B0AE}"/>
              </a:ext>
            </a:extLst>
          </p:cNvPr>
          <p:cNvGraphicFramePr>
            <a:graphicFrameLocks noGrp="1"/>
          </p:cNvGraphicFramePr>
          <p:nvPr>
            <p:extLst>
              <p:ext uri="{D42A27DB-BD31-4B8C-83A1-F6EECF244321}">
                <p14:modId xmlns:p14="http://schemas.microsoft.com/office/powerpoint/2010/main" val="3653423049"/>
              </p:ext>
            </p:extLst>
          </p:nvPr>
        </p:nvGraphicFramePr>
        <p:xfrm>
          <a:off x="3955983" y="2770673"/>
          <a:ext cx="3985429" cy="3406290"/>
        </p:xfrm>
        <a:graphic>
          <a:graphicData uri="http://schemas.openxmlformats.org/drawingml/2006/table">
            <a:tbl>
              <a:tblPr firstRow="1" bandRow="1">
                <a:tableStyleId>{5C22544A-7EE6-4342-B048-85BDC9FD1C3A}</a:tableStyleId>
              </a:tblPr>
              <a:tblGrid>
                <a:gridCol w="3985429">
                  <a:extLst>
                    <a:ext uri="{9D8B030D-6E8A-4147-A177-3AD203B41FA5}">
                      <a16:colId xmlns="" xmlns:a16="http://schemas.microsoft.com/office/drawing/2014/main" val="3179772457"/>
                    </a:ext>
                  </a:extLst>
                </a:gridCol>
              </a:tblGrid>
              <a:tr h="390360">
                <a:tc>
                  <a:txBody>
                    <a:bodyPr/>
                    <a:lstStyle/>
                    <a:p>
                      <a:pPr algn="ctr" fontAlgn="ctr"/>
                      <a:r>
                        <a:rPr lang="en-US" b="1" dirty="0">
                          <a:effectLst/>
                        </a:rPr>
                        <a:t>Booster Version</a:t>
                      </a:r>
                    </a:p>
                  </a:txBody>
                  <a:tcPr marL="38100" marR="38100" marT="38100" marB="38100" anchor="ctr"/>
                </a:tc>
                <a:extLst>
                  <a:ext uri="{0D108BD9-81ED-4DB2-BD59-A6C34878D82A}">
                    <a16:rowId xmlns="" xmlns:a16="http://schemas.microsoft.com/office/drawing/2014/main" val="4040717098"/>
                  </a:ext>
                </a:extLst>
              </a:tr>
              <a:tr h="390360">
                <a:tc>
                  <a:txBody>
                    <a:bodyPr/>
                    <a:lstStyle/>
                    <a:p>
                      <a:pPr algn="ctr" fontAlgn="ctr"/>
                      <a:r>
                        <a:rPr lang="en-US" sz="1800" b="0" i="0" kern="1200" dirty="0" smtClean="0">
                          <a:solidFill>
                            <a:schemeClr val="dk1"/>
                          </a:solidFill>
                          <a:effectLst/>
                          <a:latin typeface="+mn-lt"/>
                          <a:ea typeface="+mn-ea"/>
                          <a:cs typeface="+mn-cs"/>
                        </a:rPr>
                        <a:t>F9 B5 B1046.2</a:t>
                      </a:r>
                      <a:endParaRPr lang="en-US" dirty="0">
                        <a:effectLst/>
                      </a:endParaRPr>
                    </a:p>
                  </a:txBody>
                  <a:tcPr marL="38100" marR="38100" marT="38100" marB="38100" anchor="ctr"/>
                </a:tc>
                <a:extLst>
                  <a:ext uri="{0D108BD9-81ED-4DB2-BD59-A6C34878D82A}">
                    <a16:rowId xmlns="" xmlns:a16="http://schemas.microsoft.com/office/drawing/2014/main" val="4187643730"/>
                  </a:ext>
                </a:extLst>
              </a:tr>
              <a:tr h="390360">
                <a:tc>
                  <a:txBody>
                    <a:bodyPr/>
                    <a:lstStyle/>
                    <a:p>
                      <a:pPr algn="ctr" fontAlgn="ctr"/>
                      <a:r>
                        <a:rPr lang="en-US" sz="1800" b="0" i="0" kern="1200" dirty="0" smtClean="0">
                          <a:solidFill>
                            <a:schemeClr val="dk1"/>
                          </a:solidFill>
                          <a:effectLst/>
                          <a:latin typeface="+mn-lt"/>
                          <a:ea typeface="+mn-ea"/>
                          <a:cs typeface="+mn-cs"/>
                        </a:rPr>
                        <a:t>F9 B5 B1047.2</a:t>
                      </a:r>
                      <a:endParaRPr lang="en-US" dirty="0">
                        <a:effectLst/>
                      </a:endParaRPr>
                    </a:p>
                  </a:txBody>
                  <a:tcPr marL="38100" marR="38100" marT="38100" marB="38100" anchor="ctr"/>
                </a:tc>
                <a:extLst>
                  <a:ext uri="{0D108BD9-81ED-4DB2-BD59-A6C34878D82A}">
                    <a16:rowId xmlns="" xmlns:a16="http://schemas.microsoft.com/office/drawing/2014/main" val="1270028476"/>
                  </a:ext>
                </a:extLst>
              </a:tr>
              <a:tr h="390360">
                <a:tc>
                  <a:txBody>
                    <a:bodyPr/>
                    <a:lstStyle/>
                    <a:p>
                      <a:pPr algn="ctr" fontAlgn="ctr"/>
                      <a:r>
                        <a:rPr lang="en-US" sz="1800" b="0" i="0" kern="1200" dirty="0" smtClean="0">
                          <a:solidFill>
                            <a:schemeClr val="dk1"/>
                          </a:solidFill>
                          <a:effectLst/>
                          <a:latin typeface="+mn-lt"/>
                          <a:ea typeface="+mn-ea"/>
                          <a:cs typeface="+mn-cs"/>
                        </a:rPr>
                        <a:t>F9 B5 B1046.3</a:t>
                      </a:r>
                      <a:endParaRPr lang="en-US" dirty="0">
                        <a:effectLst/>
                      </a:endParaRPr>
                    </a:p>
                  </a:txBody>
                  <a:tcPr marL="38100" marR="38100" marT="38100" marB="38100" anchor="ctr"/>
                </a:tc>
                <a:extLst>
                  <a:ext uri="{0D108BD9-81ED-4DB2-BD59-A6C34878D82A}">
                    <a16:rowId xmlns="" xmlns:a16="http://schemas.microsoft.com/office/drawing/2014/main" val="3982672882"/>
                  </a:ext>
                </a:extLst>
              </a:tr>
              <a:tr h="368970">
                <a:tc>
                  <a:txBody>
                    <a:bodyPr/>
                    <a:lstStyle/>
                    <a:p>
                      <a:pPr algn="ctr" fontAlgn="ctr"/>
                      <a:r>
                        <a:rPr lang="en-US" sz="1800" b="0" i="0" kern="1200" dirty="0" smtClean="0">
                          <a:solidFill>
                            <a:schemeClr val="dk1"/>
                          </a:solidFill>
                          <a:effectLst/>
                          <a:latin typeface="+mn-lt"/>
                          <a:ea typeface="+mn-ea"/>
                          <a:cs typeface="+mn-cs"/>
                        </a:rPr>
                        <a:t>F9 B5 B1048.3</a:t>
                      </a:r>
                      <a:endParaRPr lang="en-US" dirty="0">
                        <a:effectLst/>
                      </a:endParaRPr>
                    </a:p>
                  </a:txBody>
                  <a:tcPr marL="38100" marR="38100" marT="38100" marB="38100" anchor="ctr"/>
                </a:tc>
                <a:extLst>
                  <a:ext uri="{0D108BD9-81ED-4DB2-BD59-A6C34878D82A}">
                    <a16:rowId xmlns="" xmlns:a16="http://schemas.microsoft.com/office/drawing/2014/main" val="2363434322"/>
                  </a:ext>
                </a:extLst>
              </a:tr>
              <a:tr h="368970">
                <a:tc>
                  <a:txBody>
                    <a:bodyPr/>
                    <a:lstStyle/>
                    <a:p>
                      <a:pPr algn="ctr" fontAlgn="ctr"/>
                      <a:r>
                        <a:rPr lang="en-US" sz="1800" b="0" i="0" kern="1200" dirty="0" smtClean="0">
                          <a:solidFill>
                            <a:schemeClr val="dk1"/>
                          </a:solidFill>
                          <a:effectLst/>
                          <a:latin typeface="+mn-lt"/>
                          <a:ea typeface="+mn-ea"/>
                          <a:cs typeface="+mn-cs"/>
                        </a:rPr>
                        <a:t>F9 B5 B1051.2</a:t>
                      </a:r>
                      <a:endParaRPr lang="en-US" dirty="0">
                        <a:effectLst/>
                      </a:endParaRPr>
                    </a:p>
                  </a:txBody>
                  <a:tcPr marL="38100" marR="38100" marT="38100" marB="38100" anchor="ctr"/>
                </a:tc>
              </a:tr>
              <a:tr h="368970">
                <a:tc>
                  <a:txBody>
                    <a:bodyPr/>
                    <a:lstStyle/>
                    <a:p>
                      <a:pPr algn="ctr" fontAlgn="ctr"/>
                      <a:r>
                        <a:rPr lang="en-US" sz="1800" b="0" i="0" kern="1200" dirty="0" smtClean="0">
                          <a:solidFill>
                            <a:schemeClr val="dk1"/>
                          </a:solidFill>
                          <a:effectLst/>
                          <a:latin typeface="+mn-lt"/>
                          <a:ea typeface="+mn-ea"/>
                          <a:cs typeface="+mn-cs"/>
                        </a:rPr>
                        <a:t>F9 B5B1060.1</a:t>
                      </a:r>
                      <a:endParaRPr lang="en-US" dirty="0">
                        <a:effectLst/>
                      </a:endParaRPr>
                    </a:p>
                  </a:txBody>
                  <a:tcPr marL="38100" marR="38100" marT="38100" marB="38100" anchor="ctr"/>
                </a:tc>
              </a:tr>
              <a:tr h="368970">
                <a:tc>
                  <a:txBody>
                    <a:bodyPr/>
                    <a:lstStyle/>
                    <a:p>
                      <a:pPr algn="ctr" fontAlgn="ctr"/>
                      <a:r>
                        <a:rPr lang="en-US" sz="1800" b="0" i="0" kern="1200" dirty="0" smtClean="0">
                          <a:solidFill>
                            <a:schemeClr val="dk1"/>
                          </a:solidFill>
                          <a:effectLst/>
                          <a:latin typeface="+mn-lt"/>
                          <a:ea typeface="+mn-ea"/>
                          <a:cs typeface="+mn-cs"/>
                        </a:rPr>
                        <a:t>F9 B5 B1058.2</a:t>
                      </a:r>
                      <a:endParaRPr lang="en-US" dirty="0">
                        <a:effectLst/>
                      </a:endParaRPr>
                    </a:p>
                  </a:txBody>
                  <a:tcPr marL="38100" marR="38100" marT="38100" marB="38100" anchor="ctr"/>
                </a:tc>
              </a:tr>
              <a:tr h="368970">
                <a:tc>
                  <a:txBody>
                    <a:bodyPr/>
                    <a:lstStyle/>
                    <a:p>
                      <a:pPr algn="ctr" fontAlgn="ctr"/>
                      <a:r>
                        <a:rPr lang="en-US" sz="1800" b="0" i="0" kern="1200" dirty="0" smtClean="0">
                          <a:solidFill>
                            <a:schemeClr val="dk1"/>
                          </a:solidFill>
                          <a:effectLst/>
                          <a:latin typeface="+mn-lt"/>
                          <a:ea typeface="+mn-ea"/>
                          <a:cs typeface="+mn-cs"/>
                        </a:rPr>
                        <a:t>F9 B5B1062.1</a:t>
                      </a:r>
                      <a:endParaRPr lang="en-US" dirty="0">
                        <a:effectLst/>
                      </a:endParaRPr>
                    </a:p>
                  </a:txBody>
                  <a:tcPr marL="38100" marR="38100" marT="38100" marB="38100" anchor="ctr"/>
                </a:tc>
              </a:tr>
            </a:tbl>
          </a:graphicData>
        </a:graphic>
      </p:graphicFrame>
    </p:spTree>
    <p:extLst>
      <p:ext uri="{BB962C8B-B14F-4D97-AF65-F5344CB8AC3E}">
        <p14:creationId xmlns:p14="http://schemas.microsoft.com/office/powerpoint/2010/main" val="63939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 The successful outcomes is 6 times of the failure outcomes.</a:t>
            </a: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5">
            <a:extLst>
              <a:ext uri="{FF2B5EF4-FFF2-40B4-BE49-F238E27FC236}">
                <a16:creationId xmlns="" xmlns:a16="http://schemas.microsoft.com/office/drawing/2014/main" id="{2DA737BE-AA2E-43D0-BDA4-D766C66A7B27}"/>
              </a:ext>
            </a:extLst>
          </p:cNvPr>
          <p:cNvGraphicFramePr>
            <a:graphicFrameLocks noGrp="1"/>
          </p:cNvGraphicFramePr>
          <p:nvPr>
            <p:extLst>
              <p:ext uri="{D42A27DB-BD31-4B8C-83A1-F6EECF244321}">
                <p14:modId xmlns:p14="http://schemas.microsoft.com/office/powerpoint/2010/main" val="2685837218"/>
              </p:ext>
            </p:extLst>
          </p:nvPr>
        </p:nvGraphicFramePr>
        <p:xfrm>
          <a:off x="1684954" y="3430872"/>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 xmlns:a16="http://schemas.microsoft.com/office/drawing/2014/main" val="1725522552"/>
                    </a:ext>
                  </a:extLst>
                </a:gridCol>
                <a:gridCol w="4064000">
                  <a:extLst>
                    <a:ext uri="{9D8B030D-6E8A-4147-A177-3AD203B41FA5}">
                      <a16:colId xmlns="" xmlns:a16="http://schemas.microsoft.com/office/drawing/2014/main" val="2670005849"/>
                    </a:ext>
                  </a:extLst>
                </a:gridCol>
              </a:tblGrid>
              <a:tr h="370840">
                <a:tc>
                  <a:txBody>
                    <a:bodyPr/>
                    <a:lstStyle/>
                    <a:p>
                      <a:pPr algn="ctr" fontAlgn="ctr"/>
                      <a:r>
                        <a:rPr lang="en-US" b="1" dirty="0" smtClean="0">
                          <a:effectLst/>
                        </a:rPr>
                        <a:t>Successful</a:t>
                      </a:r>
                      <a:r>
                        <a:rPr lang="en-US" b="1" baseline="0" dirty="0" smtClean="0">
                          <a:effectLst/>
                        </a:rPr>
                        <a:t> </a:t>
                      </a:r>
                      <a:r>
                        <a:rPr lang="en-US" b="1" dirty="0" smtClean="0">
                          <a:effectLst/>
                        </a:rPr>
                        <a:t>outcomes</a:t>
                      </a:r>
                      <a:endParaRPr lang="en-US" b="1" dirty="0">
                        <a:effectLst/>
                      </a:endParaRPr>
                    </a:p>
                  </a:txBody>
                  <a:tcPr marL="38100" marR="38100" marT="38100" marB="38100" anchor="ctr"/>
                </a:tc>
                <a:tc>
                  <a:txBody>
                    <a:bodyPr/>
                    <a:lstStyle/>
                    <a:p>
                      <a:pPr algn="ctr" fontAlgn="ctr"/>
                      <a:r>
                        <a:rPr lang="en-US" b="1" dirty="0" smtClean="0">
                          <a:effectLst/>
                        </a:rPr>
                        <a:t>Failure</a:t>
                      </a:r>
                      <a:r>
                        <a:rPr lang="en-US" b="1" baseline="0" dirty="0" smtClean="0">
                          <a:effectLst/>
                        </a:rPr>
                        <a:t> </a:t>
                      </a:r>
                      <a:r>
                        <a:rPr lang="en-US" b="1" dirty="0" smtClean="0">
                          <a:effectLst/>
                        </a:rPr>
                        <a:t>outcomes</a:t>
                      </a:r>
                      <a:endParaRPr lang="en-US" b="1" dirty="0">
                        <a:effectLst/>
                      </a:endParaRPr>
                    </a:p>
                  </a:txBody>
                  <a:tcPr marL="38100" marR="38100" marT="38100" marB="38100" anchor="ctr"/>
                </a:tc>
                <a:extLst>
                  <a:ext uri="{0D108BD9-81ED-4DB2-BD59-A6C34878D82A}">
                    <a16:rowId xmlns="" xmlns:a16="http://schemas.microsoft.com/office/drawing/2014/main" val="3912398121"/>
                  </a:ext>
                </a:extLst>
              </a:tr>
              <a:tr h="370840">
                <a:tc>
                  <a:txBody>
                    <a:bodyPr/>
                    <a:lstStyle/>
                    <a:p>
                      <a:pPr algn="ctr" fontAlgn="ctr"/>
                      <a:r>
                        <a:rPr lang="en-US">
                          <a:effectLst/>
                        </a:rPr>
                        <a:t>61</a:t>
                      </a:r>
                    </a:p>
                  </a:txBody>
                  <a:tcPr marL="38100" marR="38100" marT="38100" marB="38100" anchor="ctr"/>
                </a:tc>
                <a:tc>
                  <a:txBody>
                    <a:bodyPr/>
                    <a:lstStyle/>
                    <a:p>
                      <a:pPr algn="ctr" fontAlgn="ctr"/>
                      <a:r>
                        <a:rPr lang="en-US" dirty="0">
                          <a:effectLst/>
                        </a:rPr>
                        <a:t>10</a:t>
                      </a:r>
                    </a:p>
                  </a:txBody>
                  <a:tcPr marL="38100" marR="38100" marT="38100" marB="38100" anchor="ctr"/>
                </a:tc>
                <a:extLst>
                  <a:ext uri="{0D108BD9-81ED-4DB2-BD59-A6C34878D82A}">
                    <a16:rowId xmlns="" xmlns:a16="http://schemas.microsoft.com/office/drawing/2014/main" val="4076245229"/>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a:rPr>
              <a:t>The below list represents the</a:t>
            </a:r>
            <a:r>
              <a:rPr lang="en-US" sz="2200" dirty="0">
                <a:solidFill>
                  <a:schemeClr val="accent3">
                    <a:lumMod val="25000"/>
                  </a:schemeClr>
                </a:solidFill>
                <a:latin typeface="Abadi" panose="020B0604020104020204" pitchFamily="34" charset="0"/>
              </a:rPr>
              <a:t> names of the booster which have carried the maximum payload mass. </a:t>
            </a:r>
            <a:r>
              <a:rPr lang="en-US" sz="2200" dirty="0" smtClean="0">
                <a:solidFill>
                  <a:schemeClr val="accent3">
                    <a:lumMod val="25000"/>
                  </a:schemeClr>
                </a:solidFill>
                <a:latin typeface="Abadi" panose="020B0604020104020204" pitchFamily="34" charset="0"/>
              </a:rPr>
              <a:t>There are </a:t>
            </a:r>
            <a:r>
              <a:rPr lang="en-US" sz="2200" dirty="0" smtClean="0">
                <a:solidFill>
                  <a:schemeClr val="accent3">
                    <a:lumMod val="25000"/>
                  </a:schemeClr>
                </a:solidFill>
                <a:latin typeface="Abadi" panose="020B0604020104020204" pitchFamily="34" charset="0"/>
              </a:rPr>
              <a:t>total </a:t>
            </a:r>
            <a:r>
              <a:rPr lang="en-US" sz="2200" dirty="0">
                <a:solidFill>
                  <a:schemeClr val="accent3">
                    <a:lumMod val="25000"/>
                  </a:schemeClr>
                </a:solidFill>
                <a:latin typeface="Abadi" panose="020B0604020104020204" pitchFamily="34" charset="0"/>
              </a:rPr>
              <a:t>of </a:t>
            </a:r>
            <a:r>
              <a:rPr lang="en-US" sz="2200" dirty="0" smtClean="0">
                <a:solidFill>
                  <a:schemeClr val="accent3">
                    <a:lumMod val="25000"/>
                  </a:schemeClr>
                </a:solidFill>
                <a:latin typeface="Abadi" panose="020B0604020104020204" pitchFamily="34" charset="0"/>
              </a:rPr>
              <a:t>12 them.</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5">
            <a:extLst>
              <a:ext uri="{FF2B5EF4-FFF2-40B4-BE49-F238E27FC236}">
                <a16:creationId xmlns="" xmlns:a16="http://schemas.microsoft.com/office/drawing/2014/main" id="{2111FFB2-AD6B-40DA-B55D-6D85EEDA8322}"/>
              </a:ext>
            </a:extLst>
          </p:cNvPr>
          <p:cNvGraphicFramePr>
            <a:graphicFrameLocks noGrp="1"/>
          </p:cNvGraphicFramePr>
          <p:nvPr>
            <p:extLst>
              <p:ext uri="{D42A27DB-BD31-4B8C-83A1-F6EECF244321}">
                <p14:modId xmlns:p14="http://schemas.microsoft.com/office/powerpoint/2010/main" val="64279467"/>
              </p:ext>
            </p:extLst>
          </p:nvPr>
        </p:nvGraphicFramePr>
        <p:xfrm>
          <a:off x="3895029" y="3350342"/>
          <a:ext cx="4265564" cy="2453640"/>
        </p:xfrm>
        <a:graphic>
          <a:graphicData uri="http://schemas.openxmlformats.org/drawingml/2006/table">
            <a:tbl>
              <a:tblPr firstRow="1" bandRow="1">
                <a:tableStyleId>{5C22544A-7EE6-4342-B048-85BDC9FD1C3A}</a:tableStyleId>
              </a:tblPr>
              <a:tblGrid>
                <a:gridCol w="2132782">
                  <a:extLst>
                    <a:ext uri="{9D8B030D-6E8A-4147-A177-3AD203B41FA5}">
                      <a16:colId xmlns="" xmlns:a16="http://schemas.microsoft.com/office/drawing/2014/main" val="108575009"/>
                    </a:ext>
                  </a:extLst>
                </a:gridCol>
                <a:gridCol w="2132782">
                  <a:extLst>
                    <a:ext uri="{9D8B030D-6E8A-4147-A177-3AD203B41FA5}">
                      <a16:colId xmlns="" xmlns:a16="http://schemas.microsoft.com/office/drawing/2014/main" val="807608891"/>
                    </a:ext>
                  </a:extLst>
                </a:gridCol>
              </a:tblGrid>
              <a:tr h="311229">
                <a:tc gridSpan="2">
                  <a:txBody>
                    <a:bodyPr/>
                    <a:lstStyle/>
                    <a:p>
                      <a:pPr algn="ctr" fontAlgn="ctr"/>
                      <a:r>
                        <a:rPr lang="en-US" b="1" dirty="0">
                          <a:effectLst/>
                        </a:rPr>
                        <a:t>Booster Version</a:t>
                      </a:r>
                    </a:p>
                  </a:txBody>
                  <a:tcPr marL="38100" marR="38100" marT="38100" marB="38100" anchor="ctr"/>
                </a:tc>
                <a:tc hMerge="1">
                  <a:txBody>
                    <a:bodyPr/>
                    <a:lstStyle/>
                    <a:p>
                      <a:endParaRPr lang="en-US"/>
                    </a:p>
                  </a:txBody>
                  <a:tcPr/>
                </a:tc>
                <a:extLst>
                  <a:ext uri="{0D108BD9-81ED-4DB2-BD59-A6C34878D82A}">
                    <a16:rowId xmlns="" xmlns:a16="http://schemas.microsoft.com/office/drawing/2014/main" val="3225363743"/>
                  </a:ext>
                </a:extLst>
              </a:tr>
              <a:tr h="311229">
                <a:tc>
                  <a:txBody>
                    <a:bodyPr/>
                    <a:lstStyle/>
                    <a:p>
                      <a:pPr algn="ctr" fontAlgn="ctr"/>
                      <a:r>
                        <a:rPr lang="en-US" dirty="0">
                          <a:effectLst/>
                        </a:rPr>
                        <a:t>F9 B5 B1048.4</a:t>
                      </a:r>
                    </a:p>
                  </a:txBody>
                  <a:tcPr marL="38100" marR="38100" marT="38100" marB="38100" anchor="ctr"/>
                </a:tc>
                <a:tc>
                  <a:txBody>
                    <a:bodyPr/>
                    <a:lstStyle/>
                    <a:p>
                      <a:pPr algn="ctr" fontAlgn="ctr"/>
                      <a:r>
                        <a:rPr lang="en-US">
                          <a:effectLst/>
                        </a:rPr>
                        <a:t>F9 B5 B1049.5</a:t>
                      </a:r>
                    </a:p>
                  </a:txBody>
                  <a:tcPr marL="38100" marR="38100" marT="38100" marB="38100" anchor="ctr"/>
                </a:tc>
                <a:extLst>
                  <a:ext uri="{0D108BD9-81ED-4DB2-BD59-A6C34878D82A}">
                    <a16:rowId xmlns="" xmlns:a16="http://schemas.microsoft.com/office/drawing/2014/main" val="27304527"/>
                  </a:ext>
                </a:extLst>
              </a:tr>
              <a:tr h="311229">
                <a:tc>
                  <a:txBody>
                    <a:bodyPr/>
                    <a:lstStyle/>
                    <a:p>
                      <a:pPr algn="ctr" fontAlgn="ctr"/>
                      <a:r>
                        <a:rPr lang="en-US">
                          <a:effectLst/>
                        </a:rPr>
                        <a:t>F9 B5 B1049.4</a:t>
                      </a:r>
                    </a:p>
                  </a:txBody>
                  <a:tcPr marL="38100" marR="38100" marT="38100" marB="38100" anchor="ctr"/>
                </a:tc>
                <a:tc>
                  <a:txBody>
                    <a:bodyPr/>
                    <a:lstStyle/>
                    <a:p>
                      <a:pPr algn="ctr" fontAlgn="ctr"/>
                      <a:r>
                        <a:rPr lang="en-US">
                          <a:effectLst/>
                        </a:rPr>
                        <a:t>F9 B5 B1060.2</a:t>
                      </a:r>
                    </a:p>
                  </a:txBody>
                  <a:tcPr marL="38100" marR="38100" marT="38100" marB="38100" anchor="ctr"/>
                </a:tc>
                <a:extLst>
                  <a:ext uri="{0D108BD9-81ED-4DB2-BD59-A6C34878D82A}">
                    <a16:rowId xmlns="" xmlns:a16="http://schemas.microsoft.com/office/drawing/2014/main" val="822222067"/>
                  </a:ext>
                </a:extLst>
              </a:tr>
              <a:tr h="311229">
                <a:tc>
                  <a:txBody>
                    <a:bodyPr/>
                    <a:lstStyle/>
                    <a:p>
                      <a:pPr algn="ctr" fontAlgn="ctr"/>
                      <a:r>
                        <a:rPr lang="en-US">
                          <a:effectLst/>
                        </a:rPr>
                        <a:t>F9 B5 B1051.3</a:t>
                      </a:r>
                    </a:p>
                  </a:txBody>
                  <a:tcPr marL="38100" marR="38100" marT="38100" marB="38100" anchor="ctr"/>
                </a:tc>
                <a:tc>
                  <a:txBody>
                    <a:bodyPr/>
                    <a:lstStyle/>
                    <a:p>
                      <a:pPr algn="ctr" fontAlgn="ctr"/>
                      <a:r>
                        <a:rPr lang="en-US">
                          <a:effectLst/>
                        </a:rPr>
                        <a:t>F9 B5 B1058.3</a:t>
                      </a:r>
                    </a:p>
                  </a:txBody>
                  <a:tcPr marL="38100" marR="38100" marT="38100" marB="38100" anchor="ctr"/>
                </a:tc>
                <a:extLst>
                  <a:ext uri="{0D108BD9-81ED-4DB2-BD59-A6C34878D82A}">
                    <a16:rowId xmlns="" xmlns:a16="http://schemas.microsoft.com/office/drawing/2014/main" val="807220823"/>
                  </a:ext>
                </a:extLst>
              </a:tr>
              <a:tr h="311229">
                <a:tc>
                  <a:txBody>
                    <a:bodyPr/>
                    <a:lstStyle/>
                    <a:p>
                      <a:pPr algn="ctr" fontAlgn="ctr"/>
                      <a:r>
                        <a:rPr lang="en-US">
                          <a:effectLst/>
                        </a:rPr>
                        <a:t>F9 B5 B1056.4</a:t>
                      </a:r>
                    </a:p>
                  </a:txBody>
                  <a:tcPr marL="38100" marR="38100" marT="38100" marB="38100" anchor="ctr"/>
                </a:tc>
                <a:tc>
                  <a:txBody>
                    <a:bodyPr/>
                    <a:lstStyle/>
                    <a:p>
                      <a:pPr algn="ctr" fontAlgn="ctr"/>
                      <a:r>
                        <a:rPr lang="en-US">
                          <a:effectLst/>
                        </a:rPr>
                        <a:t>F9 B5 B1051.6</a:t>
                      </a:r>
                    </a:p>
                  </a:txBody>
                  <a:tcPr marL="38100" marR="38100" marT="38100" marB="38100" anchor="ctr"/>
                </a:tc>
                <a:extLst>
                  <a:ext uri="{0D108BD9-81ED-4DB2-BD59-A6C34878D82A}">
                    <a16:rowId xmlns="" xmlns:a16="http://schemas.microsoft.com/office/drawing/2014/main" val="3527812656"/>
                  </a:ext>
                </a:extLst>
              </a:tr>
              <a:tr h="311229">
                <a:tc>
                  <a:txBody>
                    <a:bodyPr/>
                    <a:lstStyle/>
                    <a:p>
                      <a:pPr algn="ctr" fontAlgn="ctr"/>
                      <a:r>
                        <a:rPr lang="en-US">
                          <a:effectLst/>
                        </a:rPr>
                        <a:t>F9 B5 B1048.5</a:t>
                      </a:r>
                    </a:p>
                  </a:txBody>
                  <a:tcPr marL="38100" marR="38100" marT="38100" marB="38100" anchor="ctr"/>
                </a:tc>
                <a:tc>
                  <a:txBody>
                    <a:bodyPr/>
                    <a:lstStyle/>
                    <a:p>
                      <a:pPr algn="ctr" fontAlgn="ctr"/>
                      <a:r>
                        <a:rPr lang="en-US">
                          <a:effectLst/>
                        </a:rPr>
                        <a:t>F9 B5 B1060.3</a:t>
                      </a:r>
                    </a:p>
                  </a:txBody>
                  <a:tcPr marL="38100" marR="38100" marT="38100" marB="38100" anchor="ctr"/>
                </a:tc>
                <a:extLst>
                  <a:ext uri="{0D108BD9-81ED-4DB2-BD59-A6C34878D82A}">
                    <a16:rowId xmlns="" xmlns:a16="http://schemas.microsoft.com/office/drawing/2014/main" val="2995275424"/>
                  </a:ext>
                </a:extLst>
              </a:tr>
              <a:tr h="311229">
                <a:tc>
                  <a:txBody>
                    <a:bodyPr/>
                    <a:lstStyle/>
                    <a:p>
                      <a:pPr algn="ctr" fontAlgn="ctr"/>
                      <a:r>
                        <a:rPr lang="en-US" dirty="0">
                          <a:effectLst/>
                        </a:rPr>
                        <a:t>F9 B5 B1051.4</a:t>
                      </a:r>
                    </a:p>
                  </a:txBody>
                  <a:tcPr marL="38100" marR="38100" marT="38100" marB="38100" anchor="ctr"/>
                </a:tc>
                <a:tc>
                  <a:txBody>
                    <a:bodyPr/>
                    <a:lstStyle/>
                    <a:p>
                      <a:pPr algn="ctr" fontAlgn="ctr"/>
                      <a:r>
                        <a:rPr lang="en-US" dirty="0">
                          <a:effectLst/>
                        </a:rPr>
                        <a:t>F9 B5 B1049.7</a:t>
                      </a:r>
                    </a:p>
                  </a:txBody>
                  <a:tcPr marL="38100" marR="38100" marT="38100" marB="38100" anchor="ctr"/>
                </a:tc>
                <a:extLst>
                  <a:ext uri="{0D108BD9-81ED-4DB2-BD59-A6C34878D82A}">
                    <a16:rowId xmlns="" xmlns:a16="http://schemas.microsoft.com/office/drawing/2014/main" val="3620878957"/>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below list represents the failed landing outcomes in drone ship, their booster versions, and launch site names for in year 2015. It happened in the same launch site.</a:t>
            </a: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5">
            <a:extLst>
              <a:ext uri="{FF2B5EF4-FFF2-40B4-BE49-F238E27FC236}">
                <a16:creationId xmlns="" xmlns:a16="http://schemas.microsoft.com/office/drawing/2014/main" id="{93A2E716-F5A2-4FFB-AA2F-514D725F048C}"/>
              </a:ext>
            </a:extLst>
          </p:cNvPr>
          <p:cNvGraphicFramePr>
            <a:graphicFrameLocks noGrp="1"/>
          </p:cNvGraphicFramePr>
          <p:nvPr>
            <p:extLst>
              <p:ext uri="{D42A27DB-BD31-4B8C-83A1-F6EECF244321}">
                <p14:modId xmlns:p14="http://schemas.microsoft.com/office/powerpoint/2010/main" val="2016855074"/>
              </p:ext>
            </p:extLst>
          </p:nvPr>
        </p:nvGraphicFramePr>
        <p:xfrm>
          <a:off x="2032000" y="391515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1229254166"/>
                    </a:ext>
                  </a:extLst>
                </a:gridCol>
                <a:gridCol w="2709333">
                  <a:extLst>
                    <a:ext uri="{9D8B030D-6E8A-4147-A177-3AD203B41FA5}">
                      <a16:colId xmlns="" xmlns:a16="http://schemas.microsoft.com/office/drawing/2014/main" val="4043257297"/>
                    </a:ext>
                  </a:extLst>
                </a:gridCol>
                <a:gridCol w="2709333">
                  <a:extLst>
                    <a:ext uri="{9D8B030D-6E8A-4147-A177-3AD203B41FA5}">
                      <a16:colId xmlns="" xmlns:a16="http://schemas.microsoft.com/office/drawing/2014/main" val="700889976"/>
                    </a:ext>
                  </a:extLst>
                </a:gridCol>
              </a:tblGrid>
              <a:tr h="370840">
                <a:tc>
                  <a:txBody>
                    <a:bodyPr/>
                    <a:lstStyle/>
                    <a:p>
                      <a:pPr algn="l" fontAlgn="ctr"/>
                      <a:r>
                        <a:rPr lang="en-US" b="1" dirty="0" err="1" smtClean="0">
                          <a:effectLst/>
                        </a:rPr>
                        <a:t>Landing_Outcome</a:t>
                      </a:r>
                      <a:endParaRPr lang="en-US" b="1" dirty="0">
                        <a:effectLst/>
                      </a:endParaRPr>
                    </a:p>
                  </a:txBody>
                  <a:tcPr marL="38100" marR="38100" marT="38100" marB="38100" anchor="ctr"/>
                </a:tc>
                <a:tc>
                  <a:txBody>
                    <a:bodyPr/>
                    <a:lstStyle/>
                    <a:p>
                      <a:pPr algn="l" fontAlgn="ctr"/>
                      <a:r>
                        <a:rPr lang="en-US" b="1">
                          <a:effectLst/>
                        </a:rPr>
                        <a:t>Booster_Version</a:t>
                      </a:r>
                    </a:p>
                  </a:txBody>
                  <a:tcPr marL="38100" marR="38100" marT="38100" marB="38100" anchor="ctr"/>
                </a:tc>
                <a:tc>
                  <a:txBody>
                    <a:bodyPr/>
                    <a:lstStyle/>
                    <a:p>
                      <a:pPr algn="l" fontAlgn="ctr"/>
                      <a:r>
                        <a:rPr lang="en-US" b="1">
                          <a:effectLst/>
                        </a:rPr>
                        <a:t>Launch_Site</a:t>
                      </a:r>
                    </a:p>
                  </a:txBody>
                  <a:tcPr marL="38100" marR="38100" marT="38100" marB="38100" anchor="ctr"/>
                </a:tc>
                <a:extLst>
                  <a:ext uri="{0D108BD9-81ED-4DB2-BD59-A6C34878D82A}">
                    <a16:rowId xmlns="" xmlns:a16="http://schemas.microsoft.com/office/drawing/2014/main" val="1296208418"/>
                  </a:ext>
                </a:extLst>
              </a:tr>
              <a:tr h="370840">
                <a:tc>
                  <a:txBody>
                    <a:bodyPr/>
                    <a:lstStyle/>
                    <a:p>
                      <a:pPr algn="l" fontAlgn="ctr"/>
                      <a:r>
                        <a:rPr lang="en-US">
                          <a:effectLst/>
                        </a:rPr>
                        <a:t>Failure (drone ship)</a:t>
                      </a:r>
                    </a:p>
                  </a:txBody>
                  <a:tcPr marL="38100" marR="38100" marT="38100" marB="38100" anchor="ctr"/>
                </a:tc>
                <a:tc>
                  <a:txBody>
                    <a:bodyPr/>
                    <a:lstStyle/>
                    <a:p>
                      <a:pPr algn="l" fontAlgn="ctr"/>
                      <a:r>
                        <a:rPr lang="en-US">
                          <a:effectLst/>
                        </a:rPr>
                        <a:t>F9 v1.1 B1012</a:t>
                      </a:r>
                    </a:p>
                  </a:txBody>
                  <a:tcPr marL="38100" marR="38100" marT="38100" marB="38100" anchor="ctr"/>
                </a:tc>
                <a:tc>
                  <a:txBody>
                    <a:bodyPr/>
                    <a:lstStyle/>
                    <a:p>
                      <a:pPr algn="l" fontAlgn="ctr"/>
                      <a:r>
                        <a:rPr lang="en-US">
                          <a:effectLst/>
                        </a:rPr>
                        <a:t>CCAFS LC-40</a:t>
                      </a:r>
                    </a:p>
                  </a:txBody>
                  <a:tcPr marL="38100" marR="38100" marT="38100" marB="38100" anchor="ctr"/>
                </a:tc>
                <a:extLst>
                  <a:ext uri="{0D108BD9-81ED-4DB2-BD59-A6C34878D82A}">
                    <a16:rowId xmlns="" xmlns:a16="http://schemas.microsoft.com/office/drawing/2014/main" val="594048087"/>
                  </a:ext>
                </a:extLst>
              </a:tr>
              <a:tr h="370840">
                <a:tc>
                  <a:txBody>
                    <a:bodyPr/>
                    <a:lstStyle/>
                    <a:p>
                      <a:pPr algn="l" fontAlgn="ctr"/>
                      <a:r>
                        <a:rPr lang="en-US">
                          <a:effectLst/>
                        </a:rPr>
                        <a:t>Failure (drone ship)</a:t>
                      </a:r>
                    </a:p>
                  </a:txBody>
                  <a:tcPr marL="38100" marR="38100" marT="38100" marB="38100" anchor="ctr"/>
                </a:tc>
                <a:tc>
                  <a:txBody>
                    <a:bodyPr/>
                    <a:lstStyle/>
                    <a:p>
                      <a:pPr algn="l" fontAlgn="ctr"/>
                      <a:r>
                        <a:rPr lang="en-US">
                          <a:effectLst/>
                        </a:rPr>
                        <a:t>F9 v1.1 B1015</a:t>
                      </a:r>
                    </a:p>
                  </a:txBody>
                  <a:tcPr marL="38100" marR="38100" marT="38100" marB="38100" anchor="ctr"/>
                </a:tc>
                <a:tc>
                  <a:txBody>
                    <a:bodyPr/>
                    <a:lstStyle/>
                    <a:p>
                      <a:pPr algn="l" fontAlgn="ctr"/>
                      <a:r>
                        <a:rPr lang="en-US" dirty="0">
                          <a:effectLst/>
                        </a:rPr>
                        <a:t>CCAFS LC-40</a:t>
                      </a:r>
                    </a:p>
                  </a:txBody>
                  <a:tcPr marL="38100" marR="38100" marT="38100" marB="38100" anchor="ctr"/>
                </a:tc>
                <a:extLst>
                  <a:ext uri="{0D108BD9-81ED-4DB2-BD59-A6C34878D82A}">
                    <a16:rowId xmlns="" xmlns:a16="http://schemas.microsoft.com/office/drawing/2014/main" val="412025027"/>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below list represents the ranking of the count of landing outcomes (such as Failure (drone ship) or Success (ground pad)) between the date 2010-06-04 and 2017-03-20, in descending order.</a:t>
            </a: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5">
            <a:extLst>
              <a:ext uri="{FF2B5EF4-FFF2-40B4-BE49-F238E27FC236}">
                <a16:creationId xmlns="" xmlns:a16="http://schemas.microsoft.com/office/drawing/2014/main" id="{0D8038D0-9A37-4175-A53C-4CA35B71ED3F}"/>
              </a:ext>
            </a:extLst>
          </p:cNvPr>
          <p:cNvGraphicFramePr>
            <a:graphicFrameLocks noGrp="1"/>
          </p:cNvGraphicFramePr>
          <p:nvPr>
            <p:extLst>
              <p:ext uri="{D42A27DB-BD31-4B8C-83A1-F6EECF244321}">
                <p14:modId xmlns:p14="http://schemas.microsoft.com/office/powerpoint/2010/main" val="3689039184"/>
              </p:ext>
            </p:extLst>
          </p:nvPr>
        </p:nvGraphicFramePr>
        <p:xfrm>
          <a:off x="2032000" y="3022283"/>
          <a:ext cx="8128000" cy="3154680"/>
        </p:xfrm>
        <a:graphic>
          <a:graphicData uri="http://schemas.openxmlformats.org/drawingml/2006/table">
            <a:tbl>
              <a:tblPr firstRow="1" bandRow="1">
                <a:tableStyleId>{5C22544A-7EE6-4342-B048-85BDC9FD1C3A}</a:tableStyleId>
              </a:tblPr>
              <a:tblGrid>
                <a:gridCol w="4064000">
                  <a:extLst>
                    <a:ext uri="{9D8B030D-6E8A-4147-A177-3AD203B41FA5}">
                      <a16:colId xmlns="" xmlns:a16="http://schemas.microsoft.com/office/drawing/2014/main" val="2253287250"/>
                    </a:ext>
                  </a:extLst>
                </a:gridCol>
                <a:gridCol w="4064000">
                  <a:extLst>
                    <a:ext uri="{9D8B030D-6E8A-4147-A177-3AD203B41FA5}">
                      <a16:colId xmlns="" xmlns:a16="http://schemas.microsoft.com/office/drawing/2014/main" val="1352869674"/>
                    </a:ext>
                  </a:extLst>
                </a:gridCol>
              </a:tblGrid>
              <a:tr h="293001">
                <a:tc>
                  <a:txBody>
                    <a:bodyPr/>
                    <a:lstStyle/>
                    <a:p>
                      <a:pPr algn="ctr" fontAlgn="ctr"/>
                      <a:r>
                        <a:rPr lang="en-US" b="1" dirty="0">
                          <a:effectLst/>
                        </a:rPr>
                        <a:t>Landing Outcome</a:t>
                      </a:r>
                    </a:p>
                  </a:txBody>
                  <a:tcPr marL="38100" marR="38100" marT="38100" marB="38100" anchor="ctr"/>
                </a:tc>
                <a:tc>
                  <a:txBody>
                    <a:bodyPr/>
                    <a:lstStyle/>
                    <a:p>
                      <a:pPr algn="ctr" fontAlgn="ctr"/>
                      <a:r>
                        <a:rPr lang="en-US" b="1" dirty="0">
                          <a:effectLst/>
                        </a:rPr>
                        <a:t>Count</a:t>
                      </a:r>
                    </a:p>
                  </a:txBody>
                  <a:tcPr marL="38100" marR="38100" marT="38100" marB="38100" anchor="ctr"/>
                </a:tc>
                <a:extLst>
                  <a:ext uri="{0D108BD9-81ED-4DB2-BD59-A6C34878D82A}">
                    <a16:rowId xmlns="" xmlns:a16="http://schemas.microsoft.com/office/drawing/2014/main" val="3611568766"/>
                  </a:ext>
                </a:extLst>
              </a:tr>
              <a:tr h="293001">
                <a:tc>
                  <a:txBody>
                    <a:bodyPr/>
                    <a:lstStyle/>
                    <a:p>
                      <a:pPr algn="ctr" fontAlgn="ctr"/>
                      <a:r>
                        <a:rPr lang="en-US" dirty="0">
                          <a:effectLst/>
                        </a:rPr>
                        <a:t>No attempt</a:t>
                      </a:r>
                    </a:p>
                  </a:txBody>
                  <a:tcPr marL="38100" marR="38100" marT="38100" marB="38100" anchor="ctr"/>
                </a:tc>
                <a:tc>
                  <a:txBody>
                    <a:bodyPr/>
                    <a:lstStyle/>
                    <a:p>
                      <a:pPr algn="ctr" fontAlgn="ctr"/>
                      <a:r>
                        <a:rPr lang="en-US" dirty="0">
                          <a:effectLst/>
                        </a:rPr>
                        <a:t>10</a:t>
                      </a:r>
                    </a:p>
                  </a:txBody>
                  <a:tcPr marL="38100" marR="38100" marT="38100" marB="38100" anchor="ctr"/>
                </a:tc>
                <a:extLst>
                  <a:ext uri="{0D108BD9-81ED-4DB2-BD59-A6C34878D82A}">
                    <a16:rowId xmlns="" xmlns:a16="http://schemas.microsoft.com/office/drawing/2014/main" val="3254566447"/>
                  </a:ext>
                </a:extLst>
              </a:tr>
              <a:tr h="293001">
                <a:tc>
                  <a:txBody>
                    <a:bodyPr/>
                    <a:lstStyle/>
                    <a:p>
                      <a:pPr algn="ctr" fontAlgn="ctr"/>
                      <a:r>
                        <a:rPr lang="en-US">
                          <a:effectLst/>
                        </a:rPr>
                        <a:t>Failure (drone ship)</a:t>
                      </a:r>
                    </a:p>
                  </a:txBody>
                  <a:tcPr marL="38100" marR="38100" marT="38100" marB="38100" anchor="ctr"/>
                </a:tc>
                <a:tc>
                  <a:txBody>
                    <a:bodyPr/>
                    <a:lstStyle/>
                    <a:p>
                      <a:pPr algn="ctr" fontAlgn="ctr"/>
                      <a:r>
                        <a:rPr lang="en-US">
                          <a:effectLst/>
                        </a:rPr>
                        <a:t>5</a:t>
                      </a:r>
                    </a:p>
                  </a:txBody>
                  <a:tcPr marL="38100" marR="38100" marT="38100" marB="38100" anchor="ctr"/>
                </a:tc>
                <a:extLst>
                  <a:ext uri="{0D108BD9-81ED-4DB2-BD59-A6C34878D82A}">
                    <a16:rowId xmlns="" xmlns:a16="http://schemas.microsoft.com/office/drawing/2014/main" val="933637466"/>
                  </a:ext>
                </a:extLst>
              </a:tr>
              <a:tr h="293001">
                <a:tc>
                  <a:txBody>
                    <a:bodyPr/>
                    <a:lstStyle/>
                    <a:p>
                      <a:pPr algn="ctr" fontAlgn="ctr"/>
                      <a:r>
                        <a:rPr lang="en-US">
                          <a:effectLst/>
                        </a:rPr>
                        <a:t>Success (drone ship)</a:t>
                      </a:r>
                    </a:p>
                  </a:txBody>
                  <a:tcPr marL="38100" marR="38100" marT="38100" marB="38100" anchor="ctr"/>
                </a:tc>
                <a:tc>
                  <a:txBody>
                    <a:bodyPr/>
                    <a:lstStyle/>
                    <a:p>
                      <a:pPr algn="ctr" fontAlgn="ctr"/>
                      <a:r>
                        <a:rPr lang="en-US">
                          <a:effectLst/>
                        </a:rPr>
                        <a:t>5</a:t>
                      </a:r>
                    </a:p>
                  </a:txBody>
                  <a:tcPr marL="38100" marR="38100" marT="38100" marB="38100" anchor="ctr"/>
                </a:tc>
                <a:extLst>
                  <a:ext uri="{0D108BD9-81ED-4DB2-BD59-A6C34878D82A}">
                    <a16:rowId xmlns="" xmlns:a16="http://schemas.microsoft.com/office/drawing/2014/main" val="3381879918"/>
                  </a:ext>
                </a:extLst>
              </a:tr>
              <a:tr h="293001">
                <a:tc>
                  <a:txBody>
                    <a:bodyPr/>
                    <a:lstStyle/>
                    <a:p>
                      <a:pPr algn="ctr" fontAlgn="ctr"/>
                      <a:r>
                        <a:rPr lang="en-US">
                          <a:effectLst/>
                        </a:rPr>
                        <a:t>Controlled (ocean)</a:t>
                      </a:r>
                    </a:p>
                  </a:txBody>
                  <a:tcPr marL="38100" marR="38100" marT="38100" marB="38100" anchor="ctr"/>
                </a:tc>
                <a:tc>
                  <a:txBody>
                    <a:bodyPr/>
                    <a:lstStyle/>
                    <a:p>
                      <a:pPr algn="ctr" fontAlgn="ctr"/>
                      <a:r>
                        <a:rPr lang="en-US">
                          <a:effectLst/>
                        </a:rPr>
                        <a:t>3</a:t>
                      </a:r>
                    </a:p>
                  </a:txBody>
                  <a:tcPr marL="38100" marR="38100" marT="38100" marB="38100" anchor="ctr"/>
                </a:tc>
                <a:extLst>
                  <a:ext uri="{0D108BD9-81ED-4DB2-BD59-A6C34878D82A}">
                    <a16:rowId xmlns="" xmlns:a16="http://schemas.microsoft.com/office/drawing/2014/main" val="3885648543"/>
                  </a:ext>
                </a:extLst>
              </a:tr>
              <a:tr h="293001">
                <a:tc>
                  <a:txBody>
                    <a:bodyPr/>
                    <a:lstStyle/>
                    <a:p>
                      <a:pPr algn="ctr" fontAlgn="ctr"/>
                      <a:r>
                        <a:rPr lang="en-US">
                          <a:effectLst/>
                        </a:rPr>
                        <a:t>Success (ground pad)</a:t>
                      </a:r>
                    </a:p>
                  </a:txBody>
                  <a:tcPr marL="38100" marR="38100" marT="38100" marB="38100" anchor="ctr"/>
                </a:tc>
                <a:tc>
                  <a:txBody>
                    <a:bodyPr/>
                    <a:lstStyle/>
                    <a:p>
                      <a:pPr algn="ctr" fontAlgn="ctr"/>
                      <a:r>
                        <a:rPr lang="en-US">
                          <a:effectLst/>
                        </a:rPr>
                        <a:t>3</a:t>
                      </a:r>
                    </a:p>
                  </a:txBody>
                  <a:tcPr marL="38100" marR="38100" marT="38100" marB="38100" anchor="ctr"/>
                </a:tc>
                <a:extLst>
                  <a:ext uri="{0D108BD9-81ED-4DB2-BD59-A6C34878D82A}">
                    <a16:rowId xmlns="" xmlns:a16="http://schemas.microsoft.com/office/drawing/2014/main" val="479694295"/>
                  </a:ext>
                </a:extLst>
              </a:tr>
              <a:tr h="293001">
                <a:tc>
                  <a:txBody>
                    <a:bodyPr/>
                    <a:lstStyle/>
                    <a:p>
                      <a:pPr algn="ctr" fontAlgn="ctr"/>
                      <a:r>
                        <a:rPr lang="en-US">
                          <a:effectLst/>
                        </a:rPr>
                        <a:t>Failure (parachute)</a:t>
                      </a:r>
                    </a:p>
                  </a:txBody>
                  <a:tcPr marL="38100" marR="38100" marT="38100" marB="38100" anchor="ctr"/>
                </a:tc>
                <a:tc>
                  <a:txBody>
                    <a:bodyPr/>
                    <a:lstStyle/>
                    <a:p>
                      <a:pPr algn="ctr" fontAlgn="ctr"/>
                      <a:r>
                        <a:rPr lang="en-US">
                          <a:effectLst/>
                        </a:rPr>
                        <a:t>2</a:t>
                      </a:r>
                    </a:p>
                  </a:txBody>
                  <a:tcPr marL="38100" marR="38100" marT="38100" marB="38100" anchor="ctr"/>
                </a:tc>
                <a:extLst>
                  <a:ext uri="{0D108BD9-81ED-4DB2-BD59-A6C34878D82A}">
                    <a16:rowId xmlns="" xmlns:a16="http://schemas.microsoft.com/office/drawing/2014/main" val="2658589132"/>
                  </a:ext>
                </a:extLst>
              </a:tr>
              <a:tr h="293001">
                <a:tc>
                  <a:txBody>
                    <a:bodyPr/>
                    <a:lstStyle/>
                    <a:p>
                      <a:pPr algn="ctr" fontAlgn="ctr"/>
                      <a:r>
                        <a:rPr lang="en-US">
                          <a:effectLst/>
                        </a:rPr>
                        <a:t>Uncontrolled (ocean)</a:t>
                      </a:r>
                    </a:p>
                  </a:txBody>
                  <a:tcPr marL="38100" marR="38100" marT="38100" marB="38100" anchor="ctr"/>
                </a:tc>
                <a:tc>
                  <a:txBody>
                    <a:bodyPr/>
                    <a:lstStyle/>
                    <a:p>
                      <a:pPr algn="ctr" fontAlgn="ctr"/>
                      <a:r>
                        <a:rPr lang="en-US">
                          <a:effectLst/>
                        </a:rPr>
                        <a:t>2</a:t>
                      </a:r>
                    </a:p>
                  </a:txBody>
                  <a:tcPr marL="38100" marR="38100" marT="38100" marB="38100" anchor="ctr"/>
                </a:tc>
                <a:extLst>
                  <a:ext uri="{0D108BD9-81ED-4DB2-BD59-A6C34878D82A}">
                    <a16:rowId xmlns="" xmlns:a16="http://schemas.microsoft.com/office/drawing/2014/main" val="3555932393"/>
                  </a:ext>
                </a:extLst>
              </a:tr>
              <a:tr h="293001">
                <a:tc>
                  <a:txBody>
                    <a:bodyPr/>
                    <a:lstStyle/>
                    <a:p>
                      <a:pPr algn="ctr" fontAlgn="ctr"/>
                      <a:r>
                        <a:rPr lang="en-US">
                          <a:effectLst/>
                        </a:rPr>
                        <a:t>Precluded (drone ship)</a:t>
                      </a:r>
                    </a:p>
                  </a:txBody>
                  <a:tcPr marL="38100" marR="38100" marT="38100" marB="38100" anchor="ctr"/>
                </a:tc>
                <a:tc>
                  <a:txBody>
                    <a:bodyPr/>
                    <a:lstStyle/>
                    <a:p>
                      <a:pPr algn="ctr" fontAlgn="ctr"/>
                      <a:r>
                        <a:rPr lang="en-US" dirty="0">
                          <a:effectLst/>
                        </a:rPr>
                        <a:t>1</a:t>
                      </a:r>
                    </a:p>
                  </a:txBody>
                  <a:tcPr marL="38100" marR="38100" marT="38100" marB="38100" anchor="ctr"/>
                </a:tc>
                <a:extLst>
                  <a:ext uri="{0D108BD9-81ED-4DB2-BD59-A6C34878D82A}">
                    <a16:rowId xmlns="" xmlns:a16="http://schemas.microsoft.com/office/drawing/2014/main" val="2541848433"/>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dirty="0"/>
              <a:t>SpaceX has 4 launch facilities, one is near California, the other three is near Florida and South Texas. All facilities are near the ocean.</a:t>
            </a:r>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Of SpaceX On The Map</a:t>
            </a:r>
          </a:p>
        </p:txBody>
      </p:sp>
      <p:pic>
        <p:nvPicPr>
          <p:cNvPr id="6" name="Picture 5" descr="Map&#10;&#10;Description automatically generated">
            <a:extLst>
              <a:ext uri="{FF2B5EF4-FFF2-40B4-BE49-F238E27FC236}">
                <a16:creationId xmlns="" xmlns:a16="http://schemas.microsoft.com/office/drawing/2014/main" id="{1B058ADC-6709-474F-9E40-D46EF623E88A}"/>
              </a:ext>
            </a:extLst>
          </p:cNvPr>
          <p:cNvPicPr>
            <a:picLocks noChangeAspect="1"/>
          </p:cNvPicPr>
          <p:nvPr/>
        </p:nvPicPr>
        <p:blipFill>
          <a:blip r:embed="rId3"/>
          <a:stretch>
            <a:fillRect/>
          </a:stretch>
        </p:blipFill>
        <p:spPr>
          <a:xfrm>
            <a:off x="3224981" y="2703259"/>
            <a:ext cx="5787554" cy="347370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7" y="2521403"/>
            <a:ext cx="9821598" cy="3609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6" name="Slide Number Placeholder 3">
            <a:extLst>
              <a:ext uri="{FF2B5EF4-FFF2-40B4-BE49-F238E27FC236}">
                <a16:creationId xmlns="" xmlns:a16="http://schemas.microsoft.com/office/drawing/2014/main" id="{E2403FD9-22AB-4833-9FE0-E1E67C96862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mtClean="0"/>
              <a:pPr>
                <a:spcAft>
                  <a:spcPts val="600"/>
                </a:spcAft>
              </a:pPr>
              <a:t>5</a:t>
            </a:fld>
            <a:endParaRPr lang="en-US" dirty="0"/>
          </a:p>
        </p:txBody>
      </p:sp>
      <p:sp>
        <p:nvSpPr>
          <p:cNvPr id="7"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8" name="Content Placeholder 2">
            <a:extLst>
              <a:ext uri="{FF2B5EF4-FFF2-40B4-BE49-F238E27FC236}">
                <a16:creationId xmlns="" xmlns:a16="http://schemas.microsoft.com/office/drawing/2014/main" id="{8E999A1B-8752-489F-A63B-EA2F60186B52}"/>
              </a:ext>
            </a:extLst>
          </p:cNvPr>
          <p:cNvSpPr txBox="1">
            <a:spLocks/>
          </p:cNvSpPr>
          <p:nvPr/>
        </p:nvSpPr>
        <p:spPr>
          <a:xfrm>
            <a:off x="958696" y="1559293"/>
            <a:ext cx="9908225" cy="446628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u="sng" dirty="0">
                <a:solidFill>
                  <a:schemeClr val="accent3">
                    <a:lumMod val="25000"/>
                  </a:schemeClr>
                </a:solidFill>
                <a:latin typeface="Abadi" panose="020B0604020104020204" pitchFamily="34" charset="0"/>
              </a:rPr>
              <a:t>Project background and </a:t>
            </a:r>
            <a:r>
              <a:rPr lang="en-US" sz="2400" u="sng" dirty="0" smtClean="0">
                <a:solidFill>
                  <a:schemeClr val="accent3">
                    <a:lumMod val="25000"/>
                  </a:schemeClr>
                </a:solidFill>
                <a:latin typeface="Abadi" panose="020B0604020104020204" pitchFamily="34" charset="0"/>
              </a:rPr>
              <a:t>context</a:t>
            </a:r>
            <a:endParaRPr lang="en-US" sz="2400" u="sng" dirty="0">
              <a:solidFill>
                <a:schemeClr val="accent3">
                  <a:lumMod val="25000"/>
                </a:schemeClr>
              </a:solidFill>
              <a:latin typeface="Abadi" panose="020B0604020104020204" pitchFamily="34" charset="0"/>
            </a:endParaRPr>
          </a:p>
          <a:p>
            <a:pPr>
              <a:spcBef>
                <a:spcPts val="1400"/>
              </a:spcBef>
            </a:pP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is a company that aims to make commercial space travel more affordable for everyone. </a:t>
            </a:r>
            <a:r>
              <a:rPr lang="en-US" sz="2200" dirty="0" smtClean="0">
                <a:solidFill>
                  <a:schemeClr val="accent3">
                    <a:lumMod val="25000"/>
                  </a:schemeClr>
                </a:solidFill>
                <a:latin typeface="Abadi" panose="020B0604020104020204" pitchFamily="34" charset="0"/>
              </a:rPr>
              <a:t>By reusing </a:t>
            </a:r>
            <a:r>
              <a:rPr lang="en-US" sz="2200" dirty="0" smtClean="0">
                <a:solidFill>
                  <a:schemeClr val="accent3">
                    <a:lumMod val="25000"/>
                  </a:schemeClr>
                </a:solidFill>
                <a:latin typeface="Abadi" panose="020B0604020104020204" pitchFamily="34" charset="0"/>
              </a:rPr>
              <a:t>the first stage of the rocket </a:t>
            </a:r>
            <a:r>
              <a:rPr lang="en-US" sz="2200" i="1" dirty="0" smtClean="0">
                <a:solidFill>
                  <a:schemeClr val="accent3">
                    <a:lumMod val="25000"/>
                  </a:schemeClr>
                </a:solidFill>
                <a:latin typeface="Abadi" panose="020B0604020104020204" pitchFamily="34" charset="0"/>
              </a:rPr>
              <a:t>Falcon9</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first </a:t>
            </a:r>
            <a:r>
              <a:rPr lang="en-US" sz="2200" dirty="0" smtClean="0">
                <a:solidFill>
                  <a:schemeClr val="accent3">
                    <a:lumMod val="25000"/>
                  </a:schemeClr>
                </a:solidFill>
                <a:latin typeface="Abadi" panose="020B0604020104020204" pitchFamily="34" charset="0"/>
              </a:rPr>
              <a:t>orbital class rocket capable of </a:t>
            </a:r>
            <a:r>
              <a:rPr lang="en-US" sz="2200" dirty="0" smtClean="0">
                <a:solidFill>
                  <a:schemeClr val="accent3">
                    <a:lumMod val="25000"/>
                  </a:schemeClr>
                </a:solidFill>
                <a:latin typeface="Abadi" panose="020B0604020104020204" pitchFamily="34" charset="0"/>
              </a:rPr>
              <a:t>re-flight</a:t>
            </a:r>
            <a:r>
              <a:rPr lang="en-US" sz="2200" dirty="0" smtClean="0">
                <a:solidFill>
                  <a:schemeClr val="accent3">
                    <a:lumMod val="25000"/>
                  </a:schemeClr>
                </a:solidFill>
                <a:latin typeface="Abadi" panose="020B0604020104020204" pitchFamily="34" charset="0"/>
              </a:rPr>
              <a:t>), this company can launch rockets in a relatively high cost-efficient manner.</a:t>
            </a:r>
            <a:endParaRPr lang="en-US" sz="2200" dirty="0" smtClean="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In this project, we are working for </a:t>
            </a:r>
            <a:r>
              <a:rPr lang="en-US" sz="2200" dirty="0" smtClean="0">
                <a:solidFill>
                  <a:schemeClr val="accent3">
                    <a:lumMod val="25000"/>
                  </a:schemeClr>
                </a:solidFill>
                <a:latin typeface="Abadi" panose="020B0604020104020204" pitchFamily="34" charset="0"/>
              </a:rPr>
              <a:t>a company, Space </a:t>
            </a:r>
            <a:r>
              <a:rPr lang="en-US" sz="2200" dirty="0" smtClean="0">
                <a:solidFill>
                  <a:schemeClr val="accent3">
                    <a:lumMod val="25000"/>
                  </a:schemeClr>
                </a:solidFill>
                <a:latin typeface="Abadi" panose="020B0604020104020204" pitchFamily="34" charset="0"/>
              </a:rPr>
              <a:t>Y, which is going to compete with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O</a:t>
            </a:r>
            <a:r>
              <a:rPr lang="en-US" sz="2200" dirty="0" smtClean="0">
                <a:solidFill>
                  <a:schemeClr val="accent3">
                    <a:lumMod val="25000"/>
                  </a:schemeClr>
                </a:solidFill>
                <a:latin typeface="Abadi" panose="020B0604020104020204" pitchFamily="34" charset="0"/>
              </a:rPr>
              <a:t>ur goal is to find the </a:t>
            </a:r>
            <a:r>
              <a:rPr lang="en-US" sz="2200" dirty="0" smtClean="0">
                <a:solidFill>
                  <a:schemeClr val="accent3">
                    <a:lumMod val="25000"/>
                  </a:schemeClr>
                </a:solidFill>
                <a:latin typeface="Abadi" panose="020B0604020104020204" pitchFamily="34" charset="0"/>
              </a:rPr>
              <a:t>cost</a:t>
            </a: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of each launch. And this </a:t>
            </a:r>
            <a:r>
              <a:rPr lang="en-US" sz="2200" dirty="0" smtClean="0">
                <a:solidFill>
                  <a:schemeClr val="accent3">
                    <a:lumMod val="25000"/>
                  </a:schemeClr>
                </a:solidFill>
                <a:latin typeface="Abadi" panose="020B0604020104020204" pitchFamily="34" charset="0"/>
              </a:rPr>
              <a:t>cost</a:t>
            </a:r>
            <a:r>
              <a:rPr lang="en-US" sz="2200" dirty="0" smtClean="0">
                <a:solidFill>
                  <a:schemeClr val="accent3">
                    <a:lumMod val="25000"/>
                  </a:schemeClr>
                </a:solidFill>
                <a:latin typeface="Abadi" panose="020B0604020104020204" pitchFamily="34" charset="0"/>
              </a:rPr>
              <a:t> primarily </a:t>
            </a:r>
            <a:r>
              <a:rPr lang="en-US" sz="2200" dirty="0" smtClean="0">
                <a:solidFill>
                  <a:schemeClr val="accent3">
                    <a:lumMod val="25000"/>
                  </a:schemeClr>
                </a:solidFill>
                <a:latin typeface="Abadi" panose="020B0604020104020204" pitchFamily="34" charset="0"/>
              </a:rPr>
              <a:t>depends on the successful landing of the first stage</a:t>
            </a:r>
            <a:r>
              <a:rPr lang="en-US" sz="2200" dirty="0" smtClean="0">
                <a:solidFill>
                  <a:schemeClr val="accent3">
                    <a:lumMod val="25000"/>
                  </a:schemeClr>
                </a:solidFill>
                <a:latin typeface="Abadi" panose="020B0604020104020204" pitchFamily="34" charset="0"/>
              </a:rPr>
              <a:t>. Hence, we are presenting a classification analysis on whether the first stage would be successful or not.</a:t>
            </a:r>
            <a:endParaRPr lang="en-US" sz="2200" dirty="0" smtClean="0">
              <a:solidFill>
                <a:schemeClr val="accent3">
                  <a:lumMod val="25000"/>
                </a:schemeClr>
              </a:solidFill>
              <a:latin typeface="Abadi" panose="020B0604020104020204" pitchFamily="34" charset="0"/>
            </a:endParaRPr>
          </a:p>
          <a:p>
            <a:pPr marL="0" indent="0">
              <a:spcBef>
                <a:spcPts val="1400"/>
              </a:spcBef>
              <a:buNone/>
            </a:pPr>
            <a:r>
              <a:rPr lang="en-US" sz="2400" u="sng" dirty="0">
                <a:solidFill>
                  <a:schemeClr val="accent3">
                    <a:lumMod val="25000"/>
                  </a:schemeClr>
                </a:solidFill>
                <a:latin typeface="Abadi" panose="020B0604020104020204" pitchFamily="34" charset="0"/>
              </a:rPr>
              <a:t>Problems </a:t>
            </a:r>
            <a:r>
              <a:rPr lang="en-US" sz="2400" u="sng" dirty="0" smtClean="0">
                <a:solidFill>
                  <a:schemeClr val="accent3">
                    <a:lumMod val="25000"/>
                  </a:schemeClr>
                </a:solidFill>
                <a:latin typeface="Abadi" panose="020B0604020104020204" pitchFamily="34" charset="0"/>
              </a:rPr>
              <a:t>we </a:t>
            </a:r>
            <a:r>
              <a:rPr lang="en-US" sz="2400" u="sng" dirty="0">
                <a:solidFill>
                  <a:schemeClr val="accent3">
                    <a:lumMod val="25000"/>
                  </a:schemeClr>
                </a:solidFill>
                <a:latin typeface="Abadi" panose="020B0604020104020204" pitchFamily="34" charset="0"/>
              </a:rPr>
              <a:t>want to find </a:t>
            </a:r>
            <a:r>
              <a:rPr lang="en-US" sz="2400" u="sng" dirty="0" smtClean="0">
                <a:solidFill>
                  <a:schemeClr val="accent3">
                    <a:lumMod val="25000"/>
                  </a:schemeClr>
                </a:solidFill>
                <a:latin typeface="Abadi" panose="020B0604020104020204" pitchFamily="34" charset="0"/>
              </a:rPr>
              <a:t>answers</a:t>
            </a:r>
          </a:p>
          <a:p>
            <a:pPr>
              <a:spcBef>
                <a:spcPts val="1400"/>
              </a:spcBef>
            </a:pPr>
            <a:r>
              <a:rPr lang="en-US" sz="2200" dirty="0" smtClean="0">
                <a:solidFill>
                  <a:schemeClr val="accent3">
                    <a:lumMod val="25000"/>
                  </a:schemeClr>
                </a:solidFill>
                <a:latin typeface="Abadi" panose="020B0604020104020204" pitchFamily="34" charset="0"/>
              </a:rPr>
              <a:t>Will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reuse the first stage?</a:t>
            </a:r>
          </a:p>
          <a:p>
            <a:pPr>
              <a:spcBef>
                <a:spcPts val="1400"/>
              </a:spcBef>
            </a:pPr>
            <a:r>
              <a:rPr lang="en-US" sz="2200" dirty="0" smtClean="0">
                <a:solidFill>
                  <a:schemeClr val="accent3">
                    <a:lumMod val="25000"/>
                  </a:schemeClr>
                </a:solidFill>
                <a:latin typeface="Abadi" panose="020B0604020104020204" pitchFamily="34" charset="0"/>
              </a:rPr>
              <a:t>Will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attempt to land a rocket or not? i.e., will the first stage land successfully?</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Marker clusters is used to simplify the map containing many markers having the same coordinate (check 3 locations near Florida). Successful launches are marked using a green marker and failed launches are marked using a red marker.</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4" name="Picture 3" descr="Map&#10;&#10;Description automatically generated">
            <a:extLst>
              <a:ext uri="{FF2B5EF4-FFF2-40B4-BE49-F238E27FC236}">
                <a16:creationId xmlns="" xmlns:a16="http://schemas.microsoft.com/office/drawing/2014/main" id="{F22EF0D0-0C07-4A7B-A25E-5F94B4555BA8}"/>
              </a:ext>
            </a:extLst>
          </p:cNvPr>
          <p:cNvPicPr>
            <a:picLocks noChangeAspect="1"/>
          </p:cNvPicPr>
          <p:nvPr/>
        </p:nvPicPr>
        <p:blipFill>
          <a:blip r:embed="rId3"/>
          <a:stretch>
            <a:fillRect/>
          </a:stretch>
        </p:blipFill>
        <p:spPr>
          <a:xfrm>
            <a:off x="963429" y="2916275"/>
            <a:ext cx="5164774" cy="31092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18" y="2916275"/>
            <a:ext cx="5115792" cy="306430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lvl="0" indent="0">
              <a:lnSpc>
                <a:spcPct val="100000"/>
              </a:lnSpc>
              <a:spcBef>
                <a:spcPts val="1400"/>
              </a:spcBef>
              <a:buNone/>
            </a:pPr>
            <a:r>
              <a:rPr lang="en-US" sz="2200" dirty="0">
                <a:solidFill>
                  <a:srgbClr val="A5A5A5">
                    <a:lumMod val="25000"/>
                  </a:srgbClr>
                </a:solidFill>
                <a:latin typeface="Abadi"/>
              </a:rPr>
              <a:t>A blue distance line denotes the distance between a launch site ( CCAFS SLC-40 ) to its near proximities (Coast line, Railroad, Highway and City)</a:t>
            </a:r>
            <a:endParaRPr lang="en-US" sz="2200" dirty="0">
              <a:solidFill>
                <a:srgbClr val="A5A5A5">
                  <a:lumMod val="25000"/>
                </a:srgbClr>
              </a:solidFill>
              <a:latin typeface="Abadi" panose="020B0604020104020204" pitchFamily="34" charset="0"/>
            </a:endParaRPr>
          </a:p>
          <a:p>
            <a:pPr marL="0" indent="0">
              <a:buNone/>
            </a:pPr>
            <a:endParaRPr lang="en-US"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 Launch Site To Its Proximities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2778361" y="2700038"/>
            <a:ext cx="6498899" cy="3883489"/>
          </a:xfrm>
          <a:prstGeom prst="rect">
            <a:avLst/>
          </a:prstGeom>
        </p:spPr>
      </p:pic>
    </p:spTree>
    <p:extLst>
      <p:ext uri="{BB962C8B-B14F-4D97-AF65-F5344CB8AC3E}">
        <p14:creationId xmlns:p14="http://schemas.microsoft.com/office/powerpoint/2010/main" val="1946265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launch success count for all sites, in a pie-chart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ratio whereas “VAFB SLC-4E” had the lowest success ratio among all four launch sites.</a:t>
            </a: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7" name="Picture 6" descr="Chart, pie chart&#10;&#10;Description automatically generated">
            <a:extLst>
              <a:ext uri="{FF2B5EF4-FFF2-40B4-BE49-F238E27FC236}">
                <a16:creationId xmlns="" xmlns:a16="http://schemas.microsoft.com/office/drawing/2014/main" id="{F2D1BABE-964B-4A03-87AD-79616B74937D}"/>
              </a:ext>
            </a:extLst>
          </p:cNvPr>
          <p:cNvPicPr>
            <a:picLocks noChangeAspect="1"/>
          </p:cNvPicPr>
          <p:nvPr/>
        </p:nvPicPr>
        <p:blipFill>
          <a:blip r:embed="rId3"/>
          <a:stretch>
            <a:fillRect/>
          </a:stretch>
        </p:blipFill>
        <p:spPr>
          <a:xfrm>
            <a:off x="2479419" y="3112064"/>
            <a:ext cx="7233162" cy="30648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the pie-chart for the launch site with the highest launch success ratio – “KSC LC-39A”</a:t>
            </a:r>
          </a:p>
          <a:p>
            <a:pPr>
              <a:lnSpc>
                <a:spcPct val="100000"/>
              </a:lnSpc>
              <a:spcBef>
                <a:spcPts val="1400"/>
              </a:spcBef>
            </a:pPr>
            <a:r>
              <a:rPr lang="en-US" sz="2200" dirty="0">
                <a:solidFill>
                  <a:schemeClr val="accent3">
                    <a:lumMod val="25000"/>
                  </a:schemeClr>
                </a:solidFill>
                <a:latin typeface="Abadi"/>
              </a:rPr>
              <a:t>It has 77% of success ratio.</a:t>
            </a:r>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10" name="Picture 9" descr="Chart, pie chart&#10;&#10;Description automatically generated">
            <a:extLst>
              <a:ext uri="{FF2B5EF4-FFF2-40B4-BE49-F238E27FC236}">
                <a16:creationId xmlns="" xmlns:a16="http://schemas.microsoft.com/office/drawing/2014/main" id="{DB362EF7-02BF-4CE6-8247-9217A9F82153}"/>
              </a:ext>
            </a:extLst>
          </p:cNvPr>
          <p:cNvPicPr>
            <a:picLocks noChangeAspect="1"/>
          </p:cNvPicPr>
          <p:nvPr/>
        </p:nvPicPr>
        <p:blipFill>
          <a:blip r:embed="rId3"/>
          <a:stretch>
            <a:fillRect/>
          </a:stretch>
        </p:blipFill>
        <p:spPr>
          <a:xfrm>
            <a:off x="2795036" y="3151311"/>
            <a:ext cx="6601928" cy="287426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the screenshot of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0-10000 kg payload range “FT” booster version has the largest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9" name="Picture 8" descr="A screenshot of a computer&#10;&#10;Description automatically generated with medium confidence">
            <a:extLst>
              <a:ext uri="{FF2B5EF4-FFF2-40B4-BE49-F238E27FC236}">
                <a16:creationId xmlns="" xmlns:a16="http://schemas.microsoft.com/office/drawing/2014/main" id="{6AABFAB3-7328-4BA3-BAF9-39D19DBB4B43}"/>
              </a:ext>
            </a:extLst>
          </p:cNvPr>
          <p:cNvPicPr>
            <a:picLocks noChangeAspect="1"/>
          </p:cNvPicPr>
          <p:nvPr/>
        </p:nvPicPr>
        <p:blipFill>
          <a:blip r:embed="rId3"/>
          <a:stretch>
            <a:fillRect/>
          </a:stretch>
        </p:blipFill>
        <p:spPr>
          <a:xfrm>
            <a:off x="2930012" y="3144656"/>
            <a:ext cx="6857873" cy="354619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vs. Launch Outcome between 2500 kg and 10000 kg</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In this range “FT” booster version has the largest success rate.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[Continued] </a:t>
            </a:r>
          </a:p>
        </p:txBody>
      </p:sp>
      <p:pic>
        <p:nvPicPr>
          <p:cNvPr id="4" name="Picture 3" descr="A screenshot of a computer&#10;&#10;Description automatically generated with medium confidence">
            <a:extLst>
              <a:ext uri="{FF2B5EF4-FFF2-40B4-BE49-F238E27FC236}">
                <a16:creationId xmlns="" xmlns:a16="http://schemas.microsoft.com/office/drawing/2014/main" id="{62D32EAC-7E80-411D-AE1B-8FAA8059B5D3}"/>
              </a:ext>
            </a:extLst>
          </p:cNvPr>
          <p:cNvPicPr>
            <a:picLocks noChangeAspect="1"/>
          </p:cNvPicPr>
          <p:nvPr/>
        </p:nvPicPr>
        <p:blipFill>
          <a:blip r:embed="rId3"/>
          <a:stretch>
            <a:fillRect/>
          </a:stretch>
        </p:blipFill>
        <p:spPr>
          <a:xfrm>
            <a:off x="2890684" y="2809233"/>
            <a:ext cx="6784590" cy="3617978"/>
          </a:xfrm>
          <a:prstGeom prst="rect">
            <a:avLst/>
          </a:prstGeom>
        </p:spPr>
      </p:pic>
    </p:spTree>
    <p:extLst>
      <p:ext uri="{BB962C8B-B14F-4D97-AF65-F5344CB8AC3E}">
        <p14:creationId xmlns:p14="http://schemas.microsoft.com/office/powerpoint/2010/main" val="2255211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vs. Launch Outcome between 5000 kg and 10000 kg</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In this range “FT” booster version has the largest success rate whereas “B4” booster version has no success.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[Continued] </a:t>
            </a:r>
          </a:p>
        </p:txBody>
      </p:sp>
      <p:pic>
        <p:nvPicPr>
          <p:cNvPr id="4" name="Picture 3" descr="Graphical user interface, application&#10;&#10;Description automatically generated">
            <a:extLst>
              <a:ext uri="{FF2B5EF4-FFF2-40B4-BE49-F238E27FC236}">
                <a16:creationId xmlns="" xmlns:a16="http://schemas.microsoft.com/office/drawing/2014/main" id="{A1F30313-690C-4CCD-AF05-D0A683CB1766}"/>
              </a:ext>
            </a:extLst>
          </p:cNvPr>
          <p:cNvPicPr>
            <a:picLocks noChangeAspect="1"/>
          </p:cNvPicPr>
          <p:nvPr/>
        </p:nvPicPr>
        <p:blipFill>
          <a:blip r:embed="rId3"/>
          <a:stretch>
            <a:fillRect/>
          </a:stretch>
        </p:blipFill>
        <p:spPr>
          <a:xfrm>
            <a:off x="2487561" y="3047582"/>
            <a:ext cx="6827911" cy="3559305"/>
          </a:xfrm>
          <a:prstGeom prst="rect">
            <a:avLst/>
          </a:prstGeom>
        </p:spPr>
      </p:pic>
    </p:spTree>
    <p:extLst>
      <p:ext uri="{BB962C8B-B14F-4D97-AF65-F5344CB8AC3E}">
        <p14:creationId xmlns:p14="http://schemas.microsoft.com/office/powerpoint/2010/main" val="3805306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vs. Launch Outcome between 7500 kg and 10000 kg</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In this range only “B4” booster version is used and has equal success / failure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[Continued] </a:t>
            </a:r>
          </a:p>
        </p:txBody>
      </p:sp>
      <p:pic>
        <p:nvPicPr>
          <p:cNvPr id="4" name="Picture 3" descr="Table&#10;&#10;Description automatically generated">
            <a:extLst>
              <a:ext uri="{FF2B5EF4-FFF2-40B4-BE49-F238E27FC236}">
                <a16:creationId xmlns="" xmlns:a16="http://schemas.microsoft.com/office/drawing/2014/main" id="{991B7778-EDBE-4F16-AC4B-2A6589991B13}"/>
              </a:ext>
            </a:extLst>
          </p:cNvPr>
          <p:cNvPicPr>
            <a:picLocks noChangeAspect="1"/>
          </p:cNvPicPr>
          <p:nvPr/>
        </p:nvPicPr>
        <p:blipFill>
          <a:blip r:embed="rId3"/>
          <a:stretch>
            <a:fillRect/>
          </a:stretch>
        </p:blipFill>
        <p:spPr>
          <a:xfrm>
            <a:off x="2851355" y="2870410"/>
            <a:ext cx="6912409" cy="3556801"/>
          </a:xfrm>
          <a:prstGeom prst="rect">
            <a:avLst/>
          </a:prstGeom>
        </p:spPr>
      </p:pic>
    </p:spTree>
    <p:extLst>
      <p:ext uri="{BB962C8B-B14F-4D97-AF65-F5344CB8AC3E}">
        <p14:creationId xmlns:p14="http://schemas.microsoft.com/office/powerpoint/2010/main" val="2259541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82114"/>
            <a:ext cx="497202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and </a:t>
            </a:r>
            <a:r>
              <a:rPr lang="en-US" sz="2200" dirty="0" smtClean="0">
                <a:solidFill>
                  <a:schemeClr val="accent3">
                    <a:lumMod val="25000"/>
                  </a:schemeClr>
                </a:solidFill>
                <a:latin typeface="Abadi" panose="020B0604020104020204" pitchFamily="34" charset="0"/>
              </a:rPr>
              <a:t>Decision Tree has </a:t>
            </a:r>
            <a:r>
              <a:rPr lang="en-US" sz="2200" dirty="0">
                <a:solidFill>
                  <a:schemeClr val="accent3">
                    <a:lumMod val="25000"/>
                  </a:schemeClr>
                </a:solidFill>
                <a:latin typeface="Abadi" panose="020B0604020104020204" pitchFamily="34" charset="0"/>
              </a:rPr>
              <a:t>the highest accuracy which is approximately 0.83</a:t>
            </a:r>
          </a:p>
          <a:p>
            <a:pPr>
              <a:lnSpc>
                <a:spcPct val="100000"/>
              </a:lnSpc>
              <a:spcBef>
                <a:spcPts val="1400"/>
              </a:spcBef>
            </a:pPr>
            <a:r>
              <a:rPr lang="en-US" sz="2200" dirty="0" smtClean="0">
                <a:solidFill>
                  <a:schemeClr val="accent3">
                    <a:lumMod val="25000"/>
                  </a:schemeClr>
                </a:solidFill>
                <a:latin typeface="Abadi" panose="020B0604020104020204" pitchFamily="34" charset="0"/>
              </a:rPr>
              <a:t>KNN Classifier </a:t>
            </a:r>
            <a:r>
              <a:rPr lang="en-US" sz="2200" dirty="0">
                <a:solidFill>
                  <a:schemeClr val="accent3">
                    <a:lumMod val="25000"/>
                  </a:schemeClr>
                </a:solidFill>
                <a:latin typeface="Abadi" panose="020B0604020104020204" pitchFamily="34" charset="0"/>
              </a:rPr>
              <a:t>has the lowest accuracy (</a:t>
            </a:r>
            <a:r>
              <a:rPr lang="en-US" sz="2200" dirty="0" smtClean="0">
                <a:solidFill>
                  <a:schemeClr val="accent3">
                    <a:lumMod val="25000"/>
                  </a:schemeClr>
                </a:solidFill>
                <a:latin typeface="Abadi" panose="020B0604020104020204" pitchFamily="34" charset="0"/>
              </a:rPr>
              <a:t>0.78) </a:t>
            </a:r>
            <a:r>
              <a:rPr lang="en-US" sz="2200" dirty="0">
                <a:solidFill>
                  <a:schemeClr val="accent3">
                    <a:lumMod val="25000"/>
                  </a:schemeClr>
                </a:solidFill>
                <a:latin typeface="Abadi" panose="020B0604020104020204" pitchFamily="34" charset="0"/>
              </a:rPr>
              <a:t>among all four models</a:t>
            </a: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107" y="1746985"/>
            <a:ext cx="5760865" cy="36527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6771331"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is the confusion matrix of the best performing model (</a:t>
            </a:r>
            <a:r>
              <a:rPr lang="en-US" sz="2200" b="1" dirty="0">
                <a:solidFill>
                  <a:schemeClr val="accent3">
                    <a:lumMod val="25000"/>
                  </a:schemeClr>
                </a:solidFill>
                <a:latin typeface="Abadi" panose="020B0604020104020204" pitchFamily="34" charset="0"/>
              </a:rPr>
              <a:t>Logistic Regression </a:t>
            </a:r>
            <a:r>
              <a:rPr lang="en-US" sz="2200" dirty="0">
                <a:solidFill>
                  <a:schemeClr val="accent3">
                    <a:lumMod val="25000"/>
                  </a:schemeClr>
                </a:solidFill>
                <a:latin typeface="Abadi" panose="020B0604020104020204" pitchFamily="34" charset="0"/>
              </a:rPr>
              <a:t>and </a:t>
            </a:r>
            <a:r>
              <a:rPr lang="en-US" sz="2200" b="1" dirty="0" smtClean="0">
                <a:solidFill>
                  <a:schemeClr val="accent3">
                    <a:lumMod val="25000"/>
                  </a:schemeClr>
                </a:solidFill>
                <a:latin typeface="Abadi" panose="020B0604020104020204" pitchFamily="34" charset="0"/>
              </a:rPr>
              <a:t>Decision Tree</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both generates the same result). </a:t>
            </a:r>
          </a:p>
          <a:p>
            <a:pPr>
              <a:lnSpc>
                <a:spcPct val="100000"/>
              </a:lnSpc>
              <a:spcBef>
                <a:spcPts val="1400"/>
              </a:spcBef>
            </a:pPr>
            <a:r>
              <a:rPr lang="en-US" sz="2200" dirty="0">
                <a:solidFill>
                  <a:schemeClr val="accent3">
                    <a:lumMod val="25000"/>
                  </a:schemeClr>
                </a:solidFill>
                <a:latin typeface="Abadi" panose="020B0604020104020204" pitchFamily="34" charset="0"/>
              </a:rPr>
              <a:t>It has True Positive value of 12 and False Negative of 0. It means this model correctly identified 12 instances which actually belong to class 1(successful landing), conversely it predicted correctly only 50% (3 out of 6) of the class 0 (landing failure). </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0" name="Picture 2">
            <a:extLst>
              <a:ext uri="{FF2B5EF4-FFF2-40B4-BE49-F238E27FC236}">
                <a16:creationId xmlns="" xmlns:a16="http://schemas.microsoft.com/office/drawing/2014/main" id="{D0F7A61F-C9AF-41C0-94EC-B2C4DC60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539" y="2057400"/>
            <a:ext cx="4162688" cy="321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9548271" cy="3784601"/>
          </a:xfrm>
          <a:prstGeom prst="rect">
            <a:avLst/>
          </a:prstGeom>
        </p:spPr>
        <p:txBody>
          <a:bodyPr>
            <a:normAutofit/>
          </a:bodyPr>
          <a:lstStyle/>
          <a:p>
            <a:r>
              <a:rPr lang="en-US" sz="2400" dirty="0" smtClean="0"/>
              <a:t>Here on this </a:t>
            </a:r>
            <a:r>
              <a:rPr lang="en-US" sz="2400" dirty="0"/>
              <a:t>project </a:t>
            </a:r>
            <a:r>
              <a:rPr lang="en-US" sz="2400" dirty="0" smtClean="0"/>
              <a:t>we explored </a:t>
            </a:r>
            <a:r>
              <a:rPr lang="en-US" sz="2400" dirty="0"/>
              <a:t>the </a:t>
            </a:r>
            <a:r>
              <a:rPr lang="en-US" sz="2400" dirty="0" err="1"/>
              <a:t>SpaceX</a:t>
            </a:r>
            <a:r>
              <a:rPr lang="en-US" sz="2400" dirty="0"/>
              <a:t> data and built a classifier on whether a rocket launch outcome (landing) would be successful or </a:t>
            </a:r>
            <a:r>
              <a:rPr lang="en-US" sz="2400" dirty="0" smtClean="0"/>
              <a:t>not</a:t>
            </a:r>
          </a:p>
          <a:p>
            <a:r>
              <a:rPr lang="en-US" sz="2400" dirty="0" smtClean="0"/>
              <a:t>For a more robust analysis, this dataset is not adequate. More data is needed.</a:t>
            </a:r>
          </a:p>
          <a:p>
            <a:r>
              <a:rPr lang="en-US" sz="2400" dirty="0" smtClean="0"/>
              <a:t>Different types of algorithms </a:t>
            </a:r>
            <a:r>
              <a:rPr lang="en-US" sz="2400" dirty="0"/>
              <a:t>should be explored to generate a better </a:t>
            </a:r>
            <a:r>
              <a:rPr lang="en-US" sz="2400" dirty="0" smtClean="0"/>
              <a:t>and robust classifier </a:t>
            </a:r>
            <a:r>
              <a:rPr lang="en-US" sz="2400" dirty="0"/>
              <a:t>(Gradient boosting, </a:t>
            </a:r>
            <a:r>
              <a:rPr lang="en-US" sz="2400" dirty="0" smtClean="0"/>
              <a:t>Neural </a:t>
            </a:r>
            <a:r>
              <a:rPr lang="en-US" sz="2400" dirty="0"/>
              <a:t>Network etc.)</a:t>
            </a:r>
          </a:p>
          <a:p>
            <a:r>
              <a:rPr lang="en-US" sz="2400" dirty="0" smtClean="0"/>
              <a:t>An </a:t>
            </a:r>
            <a:r>
              <a:rPr lang="en-US" sz="2400" dirty="0"/>
              <a:t>end-to-end pipeline should be built for classification model that automates most of its process.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Rectangle 2"/>
          <p:cNvSpPr/>
          <p:nvPr/>
        </p:nvSpPr>
        <p:spPr>
          <a:xfrm>
            <a:off x="770011" y="1468885"/>
            <a:ext cx="6096000" cy="4175502"/>
          </a:xfrm>
          <a:prstGeom prst="rect">
            <a:avLst/>
          </a:prstGeom>
        </p:spPr>
        <p:txBody>
          <a:bodyPr>
            <a:spAutoFit/>
          </a:bodyPr>
          <a:lstStyle/>
          <a:p>
            <a:pPr marL="228600" lvl="0" indent="-228600">
              <a:spcBef>
                <a:spcPts val="1400"/>
              </a:spcBef>
              <a:buFont typeface="Arial" panose="020B0604020202020204" pitchFamily="34" charset="0"/>
              <a:buChar char="•"/>
            </a:pPr>
            <a:r>
              <a:rPr lang="en-US" sz="2200" dirty="0" smtClean="0">
                <a:solidFill>
                  <a:srgbClr val="A5A5A5">
                    <a:lumMod val="25000"/>
                  </a:srgbClr>
                </a:solidFill>
                <a:latin typeface="Abadi" panose="020B0604020104020204" pitchFamily="34" charset="0"/>
              </a:rPr>
              <a:t>Here, </a:t>
            </a:r>
            <a:r>
              <a:rPr lang="en-US" sz="2200" dirty="0">
                <a:solidFill>
                  <a:srgbClr val="A5A5A5">
                    <a:lumMod val="25000"/>
                  </a:srgbClr>
                </a:solidFill>
                <a:latin typeface="Abadi" panose="020B0604020104020204" pitchFamily="34" charset="0"/>
              </a:rPr>
              <a:t>is the confusion matrix of </a:t>
            </a:r>
            <a:r>
              <a:rPr lang="en-US" sz="2200" b="1" dirty="0">
                <a:solidFill>
                  <a:srgbClr val="A5A5A5">
                    <a:lumMod val="25000"/>
                  </a:srgbClr>
                </a:solidFill>
                <a:latin typeface="Abadi" panose="020B0604020104020204" pitchFamily="34" charset="0"/>
              </a:rPr>
              <a:t>KNN Classifier</a:t>
            </a:r>
            <a:r>
              <a:rPr lang="en-US" sz="2200" dirty="0">
                <a:solidFill>
                  <a:srgbClr val="A5A5A5">
                    <a:lumMod val="25000"/>
                  </a:srgbClr>
                </a:solidFill>
                <a:latin typeface="Abadi" panose="020B0604020104020204" pitchFamily="34" charset="0"/>
              </a:rPr>
              <a:t>, which gave the lowest accuracy. </a:t>
            </a:r>
          </a:p>
          <a:p>
            <a:pPr marL="228600" lvl="0" indent="-228600">
              <a:spcBef>
                <a:spcPts val="1400"/>
              </a:spcBef>
              <a:buFont typeface="Arial" panose="020B0604020202020204" pitchFamily="34" charset="0"/>
              <a:buChar char="•"/>
            </a:pPr>
            <a:r>
              <a:rPr lang="en-US" sz="2200" dirty="0">
                <a:solidFill>
                  <a:srgbClr val="A5A5A5">
                    <a:lumMod val="25000"/>
                  </a:srgbClr>
                </a:solidFill>
                <a:latin typeface="Abadi" panose="020B0604020104020204" pitchFamily="34" charset="0"/>
              </a:rPr>
              <a:t>It has True Positive value of 10 and False Negative of 2. It means this model correctly identified 10 instances which actually belong to class 1(successful landing), conversely it predicted correctly 66% (4 out of 6) of the class 0 (landing failure). </a:t>
            </a:r>
          </a:p>
          <a:p>
            <a:pPr marL="228600" lvl="0" indent="-228600">
              <a:spcBef>
                <a:spcPts val="1400"/>
              </a:spcBef>
              <a:buFont typeface="Arial" panose="020B0604020202020204" pitchFamily="34" charset="0"/>
              <a:buChar char="•"/>
            </a:pPr>
            <a:r>
              <a:rPr lang="en-US" sz="2200" dirty="0">
                <a:solidFill>
                  <a:srgbClr val="A5A5A5">
                    <a:lumMod val="25000"/>
                  </a:srgbClr>
                </a:solidFill>
                <a:latin typeface="Abadi" panose="020B0604020104020204" pitchFamily="34" charset="0"/>
              </a:rPr>
              <a:t>Although, its accuracy is lower than the other ones, its Specificity (True Negative Rate) </a:t>
            </a:r>
            <a:r>
              <a:rPr lang="en-US" sz="2200" dirty="0" smtClean="0">
                <a:solidFill>
                  <a:srgbClr val="A5A5A5">
                    <a:lumMod val="25000"/>
                  </a:srgbClr>
                </a:solidFill>
                <a:latin typeface="Abadi" panose="020B0604020104020204" pitchFamily="34" charset="0"/>
              </a:rPr>
              <a:t>is 66.67%, which is </a:t>
            </a:r>
            <a:r>
              <a:rPr lang="en-US" sz="2200" dirty="0">
                <a:solidFill>
                  <a:srgbClr val="A5A5A5">
                    <a:lumMod val="25000"/>
                  </a:srgbClr>
                </a:solidFill>
                <a:latin typeface="Abadi" panose="020B0604020104020204" pitchFamily="34" charset="0"/>
              </a:rPr>
              <a:t>higher than the other </a:t>
            </a:r>
            <a:r>
              <a:rPr lang="en-US" sz="2200" dirty="0" smtClean="0">
                <a:solidFill>
                  <a:srgbClr val="A5A5A5">
                    <a:lumMod val="25000"/>
                  </a:srgbClr>
                </a:solidFill>
                <a:latin typeface="Abadi" panose="020B0604020104020204" pitchFamily="34" charset="0"/>
              </a:rPr>
              <a:t>models.</a:t>
            </a:r>
            <a:endParaRPr lang="en-US" sz="2200" dirty="0">
              <a:solidFill>
                <a:srgbClr val="A5A5A5">
                  <a:lumMod val="25000"/>
                </a:srgbClr>
              </a:solidFill>
              <a:latin typeface="Abadi" panose="020B0604020104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225" y="2208848"/>
            <a:ext cx="3705225" cy="2695575"/>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via SpaceX API and web scraping using python “bs4” package.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via python “pandas”, “</a:t>
            </a:r>
            <a:r>
              <a:rPr lang="en-US" sz="7600" dirty="0" err="1">
                <a:solidFill>
                  <a:schemeClr val="bg2">
                    <a:lumMod val="50000"/>
                  </a:schemeClr>
                </a:solidFill>
                <a:latin typeface="Abadi"/>
              </a:rPr>
              <a:t>numpy</a:t>
            </a:r>
            <a:r>
              <a:rPr lang="en-US" sz="7600" dirty="0">
                <a:solidFill>
                  <a:schemeClr val="bg2">
                    <a:lumMod val="50000"/>
                  </a:schemeClr>
                </a:solidFill>
                <a:latin typeface="Abadi"/>
              </a:rPr>
              <a:t>” packages.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Classification models were built, tuned, evaluated using python “</a:t>
            </a:r>
            <a:r>
              <a:rPr lang="en-US" sz="7600" dirty="0" err="1">
                <a:solidFill>
                  <a:schemeClr val="bg2">
                    <a:lumMod val="50000"/>
                  </a:schemeClr>
                </a:solidFill>
                <a:latin typeface="Abadi"/>
              </a:rPr>
              <a:t>sklearn</a:t>
            </a:r>
            <a:r>
              <a:rPr lang="en-US" sz="7600" dirty="0">
                <a:solidFill>
                  <a:schemeClr val="bg2">
                    <a:lumMod val="50000"/>
                  </a:schemeClr>
                </a:solidFill>
                <a:latin typeface="Abadi"/>
              </a:rPr>
              <a:t>”, “pandas”, </a:t>
            </a:r>
            <a:r>
              <a:rPr lang="en-US" sz="7600" dirty="0" smtClean="0">
                <a:solidFill>
                  <a:schemeClr val="bg2">
                    <a:lumMod val="50000"/>
                  </a:schemeClr>
                </a:solidFill>
                <a:latin typeface="Abadi"/>
              </a:rPr>
              <a:t>and, “</a:t>
            </a:r>
            <a:r>
              <a:rPr lang="en-US" sz="7600" dirty="0" err="1" smtClean="0">
                <a:solidFill>
                  <a:schemeClr val="bg2">
                    <a:lumMod val="50000"/>
                  </a:schemeClr>
                </a:solidFill>
                <a:latin typeface="Abadi"/>
              </a:rPr>
              <a:t>matplotlib</a:t>
            </a:r>
            <a:r>
              <a:rPr lang="en-US" sz="7600" dirty="0">
                <a:solidFill>
                  <a:schemeClr val="bg2">
                    <a:lumMod val="50000"/>
                  </a:schemeClr>
                </a:solidFill>
                <a:latin typeface="Abadi"/>
              </a:rPr>
              <a:t>” packages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in two separate processes </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using SpaceX API and web scraping SpaceX wiki page. Scraped datasets were later preprocessed and stored in separate CSV files.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9" name="Flowchart: Process 8">
            <a:extLst>
              <a:ext uri="{FF2B5EF4-FFF2-40B4-BE49-F238E27FC236}">
                <a16:creationId xmlns="" xmlns:a16="http://schemas.microsoft.com/office/drawing/2014/main" id="{7CA54373-FEEE-4D7C-97BF-DFC746D36779}"/>
              </a:ext>
            </a:extLst>
          </p:cNvPr>
          <p:cNvSpPr/>
          <p:nvPr/>
        </p:nvSpPr>
        <p:spPr>
          <a:xfrm>
            <a:off x="8714771" y="4141840"/>
            <a:ext cx="2435009" cy="7473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Construct “</a:t>
            </a:r>
            <a:r>
              <a:rPr lang="en-US" sz="1600" b="1" dirty="0"/>
              <a:t>Pandas</a:t>
            </a:r>
            <a:r>
              <a:rPr lang="en-US" sz="1600" dirty="0"/>
              <a:t>” DataFrames with Scraped Data</a:t>
            </a:r>
            <a:endParaRPr lang="en-US" sz="1600" dirty="0">
              <a:solidFill>
                <a:schemeClr val="bg1"/>
              </a:solidFill>
            </a:endParaRPr>
          </a:p>
        </p:txBody>
      </p:sp>
      <p:sp>
        <p:nvSpPr>
          <p:cNvPr id="24" name="Flowchart: Process 23">
            <a:extLst>
              <a:ext uri="{FF2B5EF4-FFF2-40B4-BE49-F238E27FC236}">
                <a16:creationId xmlns="" xmlns:a16="http://schemas.microsoft.com/office/drawing/2014/main" id="{3AFDE3DE-7444-4B7F-8B6C-6550ABFD2824}"/>
              </a:ext>
            </a:extLst>
          </p:cNvPr>
          <p:cNvSpPr/>
          <p:nvPr/>
        </p:nvSpPr>
        <p:spPr>
          <a:xfrm>
            <a:off x="1931766" y="3223857"/>
            <a:ext cx="2109929"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a:p>
            <a:pPr algn="ctr"/>
            <a:r>
              <a:rPr lang="en-US" sz="1600" dirty="0"/>
              <a:t>Request rocket launch data to </a:t>
            </a:r>
            <a:r>
              <a:rPr lang="en-US" sz="1600" b="1" dirty="0" err="1">
                <a:solidFill>
                  <a:schemeClr val="tx1"/>
                </a:solidFill>
                <a:hlinkClick r:id="rId4">
                  <a:extLst>
                    <a:ext uri="{A12FA001-AC4F-418D-AE19-62706E023703}">
                      <ahyp:hlinkClr xmlns="" xmlns:ahyp="http://schemas.microsoft.com/office/drawing/2018/hyperlinkcolor" val="tx"/>
                    </a:ext>
                  </a:extLst>
                </a:hlinkClick>
              </a:rPr>
              <a:t>SpaceX</a:t>
            </a:r>
            <a:r>
              <a:rPr lang="en-US" sz="1600" b="1" dirty="0">
                <a:solidFill>
                  <a:schemeClr val="tx1"/>
                </a:solidFill>
                <a:hlinkClick r:id="rId4">
                  <a:extLst>
                    <a:ext uri="{A12FA001-AC4F-418D-AE19-62706E023703}">
                      <ahyp:hlinkClr xmlns="" xmlns:ahyp="http://schemas.microsoft.com/office/drawing/2018/hyperlinkcolor" val="tx"/>
                    </a:ext>
                  </a:extLst>
                </a:hlinkClick>
              </a:rPr>
              <a:t> </a:t>
            </a:r>
            <a:r>
              <a:rPr lang="en-US" sz="1600" b="1" dirty="0" smtClean="0">
                <a:solidFill>
                  <a:schemeClr val="tx1"/>
                </a:solidFill>
                <a:hlinkClick r:id="rId4">
                  <a:extLst>
                    <a:ext uri="{A12FA001-AC4F-418D-AE19-62706E023703}">
                      <ahyp:hlinkClr xmlns="" xmlns:ahyp="http://schemas.microsoft.com/office/drawing/2018/hyperlinkcolor" val="tx"/>
                    </a:ext>
                  </a:extLst>
                </a:hlinkClick>
              </a:rPr>
              <a:t>URL </a:t>
            </a:r>
            <a:r>
              <a:rPr lang="en-US" sz="1600" b="1" dirty="0" smtClean="0">
                <a:solidFill>
                  <a:schemeClr val="tx1"/>
                </a:solidFill>
              </a:rPr>
              <a:t> </a:t>
            </a:r>
            <a:r>
              <a:rPr lang="en-US" sz="1600" dirty="0">
                <a:solidFill>
                  <a:schemeClr val="bg1"/>
                </a:solidFill>
              </a:rPr>
              <a:t>using </a:t>
            </a:r>
            <a:r>
              <a:rPr lang="en-US" sz="1600" b="1" dirty="0">
                <a:solidFill>
                  <a:schemeClr val="bg2"/>
                </a:solidFill>
                <a:hlinkClick r:id="rId5">
                  <a:extLst>
                    <a:ext uri="{A12FA001-AC4F-418D-AE19-62706E023703}">
                      <ahyp:hlinkClr xmlns="" xmlns:ahyp="http://schemas.microsoft.com/office/drawing/2018/hyperlinkcolor" val="tx"/>
                    </a:ext>
                  </a:extLst>
                </a:hlinkClick>
              </a:rPr>
              <a:t>SpaceX-API</a:t>
            </a:r>
            <a:endParaRPr lang="en-US" sz="1600" b="1" dirty="0">
              <a:solidFill>
                <a:schemeClr val="bg2"/>
              </a:solidFill>
            </a:endParaRPr>
          </a:p>
          <a:p>
            <a:pPr algn="ctr"/>
            <a:endParaRPr lang="en-US" sz="1600" dirty="0">
              <a:solidFill>
                <a:schemeClr val="bg1"/>
              </a:solidFill>
            </a:endParaRPr>
          </a:p>
        </p:txBody>
      </p:sp>
      <p:sp>
        <p:nvSpPr>
          <p:cNvPr id="27" name="Flowchart: Process 26">
            <a:extLst>
              <a:ext uri="{FF2B5EF4-FFF2-40B4-BE49-F238E27FC236}">
                <a16:creationId xmlns="" xmlns:a16="http://schemas.microsoft.com/office/drawing/2014/main" id="{00201B1D-6AA5-43DE-8309-0F0AA318062D}"/>
              </a:ext>
            </a:extLst>
          </p:cNvPr>
          <p:cNvSpPr/>
          <p:nvPr/>
        </p:nvSpPr>
        <p:spPr>
          <a:xfrm>
            <a:off x="4326557" y="3223857"/>
            <a:ext cx="1956255"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Parse the data from html text</a:t>
            </a:r>
          </a:p>
        </p:txBody>
      </p:sp>
      <p:sp>
        <p:nvSpPr>
          <p:cNvPr id="28" name="Flowchart: Process 27">
            <a:extLst>
              <a:ext uri="{FF2B5EF4-FFF2-40B4-BE49-F238E27FC236}">
                <a16:creationId xmlns="" xmlns:a16="http://schemas.microsoft.com/office/drawing/2014/main" id="{B88A79C6-C6D4-4494-B82B-D79E616814B0}"/>
              </a:ext>
            </a:extLst>
          </p:cNvPr>
          <p:cNvSpPr/>
          <p:nvPr/>
        </p:nvSpPr>
        <p:spPr>
          <a:xfrm>
            <a:off x="1931766" y="5151094"/>
            <a:ext cx="2222430"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the </a:t>
            </a:r>
            <a:r>
              <a:rPr lang="en-US" sz="1600" b="1" dirty="0">
                <a:solidFill>
                  <a:schemeClr val="tx1"/>
                </a:solidFill>
                <a:hlinkClick r:id="rId6">
                  <a:extLst>
                    <a:ext uri="{A12FA001-AC4F-418D-AE19-62706E023703}">
                      <ahyp:hlinkClr xmlns="" xmlns:ahyp="http://schemas.microsoft.com/office/drawing/2018/hyperlinkcolor" val="tx"/>
                    </a:ext>
                  </a:extLst>
                </a:hlinkClick>
              </a:rPr>
              <a:t>Falcon9 Launch Wiki page</a:t>
            </a:r>
            <a:r>
              <a:rPr lang="en-US" sz="1600" b="1" dirty="0">
                <a:solidFill>
                  <a:schemeClr val="tx1"/>
                </a:solidFill>
              </a:rPr>
              <a:t> </a:t>
            </a:r>
            <a:r>
              <a:rPr lang="en-US" sz="1600" dirty="0">
                <a:solidFill>
                  <a:schemeClr val="bg1"/>
                </a:solidFill>
              </a:rPr>
              <a:t>using ‘requests’ module</a:t>
            </a:r>
          </a:p>
        </p:txBody>
      </p:sp>
      <p:sp>
        <p:nvSpPr>
          <p:cNvPr id="29" name="Flowchart: Process 28">
            <a:extLst>
              <a:ext uri="{FF2B5EF4-FFF2-40B4-BE49-F238E27FC236}">
                <a16:creationId xmlns="" xmlns:a16="http://schemas.microsoft.com/office/drawing/2014/main" id="{6F266715-9E2D-48BE-BD02-00797F0E5E5B}"/>
              </a:ext>
            </a:extLst>
          </p:cNvPr>
          <p:cNvSpPr/>
          <p:nvPr/>
        </p:nvSpPr>
        <p:spPr>
          <a:xfrm>
            <a:off x="4326557" y="5151094"/>
            <a:ext cx="1986116"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rocket launch data </a:t>
            </a:r>
          </a:p>
        </p:txBody>
      </p:sp>
      <p:sp>
        <p:nvSpPr>
          <p:cNvPr id="30" name="Flowchart: Process 29">
            <a:extLst>
              <a:ext uri="{FF2B5EF4-FFF2-40B4-BE49-F238E27FC236}">
                <a16:creationId xmlns="" xmlns:a16="http://schemas.microsoft.com/office/drawing/2014/main" id="{2EE919B9-37CF-446F-AD53-C41657296A01}"/>
              </a:ext>
            </a:extLst>
          </p:cNvPr>
          <p:cNvSpPr/>
          <p:nvPr/>
        </p:nvSpPr>
        <p:spPr>
          <a:xfrm>
            <a:off x="6479457" y="5151095"/>
            <a:ext cx="2044474" cy="7387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Parse the table from html text using “</a:t>
            </a:r>
            <a:r>
              <a:rPr lang="en-US" sz="1600" b="1" dirty="0"/>
              <a:t>bs4</a:t>
            </a:r>
            <a:r>
              <a:rPr lang="en-US" sz="1600" dirty="0"/>
              <a:t>”</a:t>
            </a:r>
          </a:p>
        </p:txBody>
      </p:sp>
      <p:sp>
        <p:nvSpPr>
          <p:cNvPr id="32" name="Flowchart: Process 31">
            <a:extLst>
              <a:ext uri="{FF2B5EF4-FFF2-40B4-BE49-F238E27FC236}">
                <a16:creationId xmlns="" xmlns:a16="http://schemas.microsoft.com/office/drawing/2014/main" id="{8C307B59-F6B3-43F0-A5A1-D3814EF8995B}"/>
              </a:ext>
            </a:extLst>
          </p:cNvPr>
          <p:cNvSpPr/>
          <p:nvPr/>
        </p:nvSpPr>
        <p:spPr>
          <a:xfrm>
            <a:off x="6537815" y="3223857"/>
            <a:ext cx="1986116" cy="7387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More data using Launch IDs</a:t>
            </a:r>
          </a:p>
        </p:txBody>
      </p:sp>
      <p:cxnSp>
        <p:nvCxnSpPr>
          <p:cNvPr id="36" name="Straight Arrow Connector 35">
            <a:extLst>
              <a:ext uri="{FF2B5EF4-FFF2-40B4-BE49-F238E27FC236}">
                <a16:creationId xmlns="" xmlns:a16="http://schemas.microsoft.com/office/drawing/2014/main" id="{733FD482-D8AE-4826-8428-16427FE36352}"/>
              </a:ext>
            </a:extLst>
          </p:cNvPr>
          <p:cNvCxnSpPr>
            <a:cxnSpLocks/>
            <a:endCxn id="24" idx="2"/>
          </p:cNvCxnSpPr>
          <p:nvPr/>
        </p:nvCxnSpPr>
        <p:spPr>
          <a:xfrm flipV="1">
            <a:off x="1684411" y="3962652"/>
            <a:ext cx="1302320" cy="624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 xmlns:a16="http://schemas.microsoft.com/office/drawing/2014/main" id="{13ADC9B4-4408-4B21-8E8E-684DE1563C9F}"/>
              </a:ext>
            </a:extLst>
          </p:cNvPr>
          <p:cNvCxnSpPr>
            <a:cxnSpLocks/>
            <a:endCxn id="28" idx="0"/>
          </p:cNvCxnSpPr>
          <p:nvPr/>
        </p:nvCxnSpPr>
        <p:spPr>
          <a:xfrm>
            <a:off x="1684411" y="4587522"/>
            <a:ext cx="1358570" cy="563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B9008439-4720-444D-941C-C48DDF151248}"/>
              </a:ext>
            </a:extLst>
          </p:cNvPr>
          <p:cNvCxnSpPr>
            <a:cxnSpLocks/>
            <a:stCxn id="24" idx="3"/>
            <a:endCxn id="27" idx="1"/>
          </p:cNvCxnSpPr>
          <p:nvPr/>
        </p:nvCxnSpPr>
        <p:spPr>
          <a:xfrm>
            <a:off x="4041695" y="3593255"/>
            <a:ext cx="284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AC6E2E8E-2CF4-48BF-8E4D-1D14CE9F168D}"/>
              </a:ext>
            </a:extLst>
          </p:cNvPr>
          <p:cNvCxnSpPr>
            <a:cxnSpLocks/>
            <a:stCxn id="28" idx="3"/>
            <a:endCxn id="29" idx="1"/>
          </p:cNvCxnSpPr>
          <p:nvPr/>
        </p:nvCxnSpPr>
        <p:spPr>
          <a:xfrm>
            <a:off x="4154196" y="5520492"/>
            <a:ext cx="172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 xmlns:a16="http://schemas.microsoft.com/office/drawing/2014/main" id="{368474F8-A45B-4D68-843F-AE88A4995E1F}"/>
              </a:ext>
            </a:extLst>
          </p:cNvPr>
          <p:cNvCxnSpPr>
            <a:cxnSpLocks/>
            <a:endCxn id="32" idx="1"/>
          </p:cNvCxnSpPr>
          <p:nvPr/>
        </p:nvCxnSpPr>
        <p:spPr>
          <a:xfrm>
            <a:off x="6282813" y="3593254"/>
            <a:ext cx="255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 xmlns:a16="http://schemas.microsoft.com/office/drawing/2014/main" id="{FC1BC468-75A9-4A1F-B0EA-18558DC14B42}"/>
              </a:ext>
            </a:extLst>
          </p:cNvPr>
          <p:cNvCxnSpPr>
            <a:cxnSpLocks/>
            <a:stCxn id="29" idx="3"/>
          </p:cNvCxnSpPr>
          <p:nvPr/>
        </p:nvCxnSpPr>
        <p:spPr>
          <a:xfrm>
            <a:off x="6312673" y="5520492"/>
            <a:ext cx="510004" cy="3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292D1D8D-D4DE-4B1A-9370-155F1D229803}"/>
              </a:ext>
            </a:extLst>
          </p:cNvPr>
          <p:cNvCxnSpPr>
            <a:cxnSpLocks/>
            <a:stCxn id="30" idx="3"/>
            <a:endCxn id="9" idx="2"/>
          </p:cNvCxnSpPr>
          <p:nvPr/>
        </p:nvCxnSpPr>
        <p:spPr>
          <a:xfrm flipV="1">
            <a:off x="8523931" y="4889219"/>
            <a:ext cx="1408345" cy="63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 xmlns:a16="http://schemas.microsoft.com/office/drawing/2014/main" id="{789EF186-27C1-48FA-8C21-520BAE0D2076}"/>
              </a:ext>
            </a:extLst>
          </p:cNvPr>
          <p:cNvCxnSpPr>
            <a:cxnSpLocks/>
            <a:stCxn id="32" idx="3"/>
            <a:endCxn id="9" idx="0"/>
          </p:cNvCxnSpPr>
          <p:nvPr/>
        </p:nvCxnSpPr>
        <p:spPr>
          <a:xfrm>
            <a:off x="8523931" y="3593254"/>
            <a:ext cx="1408345" cy="5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66908" y="4141840"/>
            <a:ext cx="1217504" cy="773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Start</a:t>
            </a:r>
            <a:endParaRPr lang="en-US" dirty="0"/>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600" u="sng" dirty="0" smtClean="0">
                <a:solidFill>
                  <a:schemeClr val="accent3">
                    <a:lumMod val="25000"/>
                  </a:schemeClr>
                </a:solidFill>
                <a:latin typeface="Abadi"/>
              </a:rPr>
              <a:t>In this Process:</a:t>
            </a:r>
          </a:p>
          <a:p>
            <a:pPr>
              <a:lnSpc>
                <a:spcPct val="100000"/>
              </a:lnSpc>
              <a:spcBef>
                <a:spcPts val="1400"/>
              </a:spcBef>
            </a:pPr>
            <a:r>
              <a:rPr lang="en-US" sz="2200" dirty="0" smtClean="0">
                <a:solidFill>
                  <a:schemeClr val="accent3">
                    <a:lumMod val="25000"/>
                  </a:schemeClr>
                </a:solidFill>
                <a:latin typeface="Abadi"/>
              </a:rPr>
              <a:t>The data is collected by using </a:t>
            </a:r>
            <a:r>
              <a:rPr lang="en-US" sz="2200" i="1" dirty="0" err="1" smtClean="0">
                <a:solidFill>
                  <a:srgbClr val="1C7DDB"/>
                </a:solidFill>
                <a:latin typeface="Abadi"/>
              </a:rPr>
              <a:t>SpaceX</a:t>
            </a:r>
            <a:r>
              <a:rPr lang="en-US" sz="2200" i="1" dirty="0" smtClean="0">
                <a:solidFill>
                  <a:srgbClr val="1C7DDB"/>
                </a:solidFill>
                <a:latin typeface="Abadi"/>
              </a:rPr>
              <a:t> REST API</a:t>
            </a:r>
          </a:p>
          <a:p>
            <a:pPr>
              <a:lnSpc>
                <a:spcPct val="100000"/>
              </a:lnSpc>
              <a:spcBef>
                <a:spcPts val="1400"/>
              </a:spcBef>
            </a:pPr>
            <a:r>
              <a:rPr lang="en-US" sz="2200" dirty="0">
                <a:solidFill>
                  <a:schemeClr val="accent3">
                    <a:lumMod val="25000"/>
                  </a:schemeClr>
                </a:solidFill>
                <a:latin typeface="Abadi"/>
              </a:rPr>
              <a:t>Perform a get request using the </a:t>
            </a:r>
            <a:r>
              <a:rPr lang="en-US" sz="2200" i="1" dirty="0">
                <a:solidFill>
                  <a:srgbClr val="1C7DDB"/>
                </a:solidFill>
                <a:latin typeface="Abadi"/>
              </a:rPr>
              <a:t>requests library</a:t>
            </a:r>
            <a:r>
              <a:rPr lang="en-US" sz="2200" i="1" dirty="0">
                <a:solidFill>
                  <a:schemeClr val="accent3">
                    <a:lumMod val="25000"/>
                  </a:schemeClr>
                </a:solidFill>
                <a:latin typeface="Abadi"/>
              </a:rPr>
              <a:t> </a:t>
            </a:r>
            <a:r>
              <a:rPr lang="en-US" sz="2200" dirty="0">
                <a:solidFill>
                  <a:schemeClr val="accent3">
                    <a:lumMod val="25000"/>
                  </a:schemeClr>
                </a:solidFill>
                <a:latin typeface="Abadi"/>
              </a:rPr>
              <a:t>to obtain the launch </a:t>
            </a:r>
            <a:r>
              <a:rPr lang="en-US" sz="2200" dirty="0" smtClean="0">
                <a:solidFill>
                  <a:schemeClr val="accent3">
                    <a:lumMod val="25000"/>
                  </a:schemeClr>
                </a:solidFill>
                <a:latin typeface="Abadi"/>
              </a:rPr>
              <a:t>data</a:t>
            </a:r>
          </a:p>
          <a:p>
            <a:pPr>
              <a:lnSpc>
                <a:spcPct val="100000"/>
              </a:lnSpc>
              <a:spcBef>
                <a:spcPts val="1400"/>
              </a:spcBef>
            </a:pPr>
            <a:r>
              <a:rPr lang="en-US" sz="2200" dirty="0" smtClean="0">
                <a:solidFill>
                  <a:schemeClr val="accent3">
                    <a:lumMod val="25000"/>
                  </a:schemeClr>
                </a:solidFill>
                <a:latin typeface="Abadi"/>
              </a:rPr>
              <a:t>Use the </a:t>
            </a:r>
            <a:r>
              <a:rPr lang="en-US" sz="2200" i="1" dirty="0" err="1" smtClean="0">
                <a:solidFill>
                  <a:srgbClr val="1C7DDB"/>
                </a:solidFill>
                <a:latin typeface="Abadi"/>
              </a:rPr>
              <a:t>SpaceX</a:t>
            </a:r>
            <a:r>
              <a:rPr lang="en-US" sz="2200" i="1" dirty="0" smtClean="0">
                <a:solidFill>
                  <a:srgbClr val="1C7DDB"/>
                </a:solidFill>
                <a:latin typeface="Abadi"/>
              </a:rPr>
              <a:t> </a:t>
            </a:r>
            <a:r>
              <a:rPr lang="en-US" sz="2200" i="1" dirty="0">
                <a:solidFill>
                  <a:srgbClr val="1C7DDB"/>
                </a:solidFill>
                <a:latin typeface="Abadi"/>
              </a:rPr>
              <a:t>URL </a:t>
            </a:r>
            <a:r>
              <a:rPr lang="en-US" sz="2200" dirty="0">
                <a:solidFill>
                  <a:schemeClr val="accent3">
                    <a:lumMod val="25000"/>
                  </a:schemeClr>
                </a:solidFill>
                <a:latin typeface="Abadi"/>
              </a:rPr>
              <a:t>to </a:t>
            </a:r>
            <a:r>
              <a:rPr lang="en-US" sz="2200" dirty="0" smtClean="0">
                <a:solidFill>
                  <a:schemeClr val="accent3">
                    <a:lumMod val="25000"/>
                  </a:schemeClr>
                </a:solidFill>
                <a:latin typeface="Abadi"/>
              </a:rPr>
              <a:t>target </a:t>
            </a:r>
            <a:r>
              <a:rPr lang="en-US" sz="2200" dirty="0">
                <a:solidFill>
                  <a:schemeClr val="accent3">
                    <a:lumMod val="25000"/>
                  </a:schemeClr>
                </a:solidFill>
                <a:latin typeface="Abadi"/>
              </a:rPr>
              <a:t>a specific endpoint of the API to get past launch </a:t>
            </a:r>
            <a:r>
              <a:rPr lang="en-US" sz="2200" dirty="0" smtClean="0">
                <a:solidFill>
                  <a:schemeClr val="accent3">
                    <a:lumMod val="25000"/>
                  </a:schemeClr>
                </a:solidFill>
                <a:latin typeface="Abadi"/>
              </a:rPr>
              <a:t>data</a:t>
            </a:r>
          </a:p>
          <a:p>
            <a:pPr marL="0" indent="0">
              <a:lnSpc>
                <a:spcPct val="100000"/>
              </a:lnSpc>
              <a:spcBef>
                <a:spcPts val="1400"/>
              </a:spcBef>
              <a:buNone/>
            </a:pPr>
            <a:r>
              <a:rPr lang="en-US" sz="2200" dirty="0" err="1" smtClean="0">
                <a:solidFill>
                  <a:schemeClr val="accent3">
                    <a:lumMod val="25000"/>
                  </a:schemeClr>
                </a:solidFill>
                <a:latin typeface="Abadi" panose="020B0604020104020204" pitchFamily="34" charset="0"/>
                <a:hlinkClick r:id="rId3"/>
              </a:rPr>
              <a:t>GitHub</a:t>
            </a:r>
            <a:r>
              <a:rPr lang="en-US" sz="2200" dirty="0" smtClean="0">
                <a:solidFill>
                  <a:schemeClr val="accent3">
                    <a:lumMod val="25000"/>
                  </a:schemeClr>
                </a:solidFill>
                <a:latin typeface="Abadi" panose="020B0604020104020204" pitchFamily="34" charset="0"/>
                <a:hlinkClick r:id="rId3"/>
              </a:rPr>
              <a:t> </a:t>
            </a:r>
            <a:r>
              <a:rPr lang="en-US" sz="2200" dirty="0">
                <a:solidFill>
                  <a:schemeClr val="accent3">
                    <a:lumMod val="25000"/>
                  </a:schemeClr>
                </a:solidFill>
                <a:latin typeface="Abadi" panose="020B0604020104020204" pitchFamily="34" charset="0"/>
                <a:hlinkClick r:id="rId3"/>
              </a:rPr>
              <a:t>URL of the </a:t>
            </a:r>
            <a:r>
              <a:rPr lang="en-US" sz="2200" dirty="0" smtClean="0">
                <a:solidFill>
                  <a:schemeClr val="accent3">
                    <a:lumMod val="25000"/>
                  </a:schemeClr>
                </a:solidFill>
                <a:latin typeface="Abadi" panose="020B0604020104020204" pitchFamily="34" charset="0"/>
                <a:hlinkClick r:id="rId3"/>
              </a:rPr>
              <a:t>completed </a:t>
            </a:r>
            <a:r>
              <a:rPr lang="en-US" sz="2200" dirty="0" err="1" smtClean="0">
                <a:solidFill>
                  <a:schemeClr val="accent3">
                    <a:lumMod val="25000"/>
                  </a:schemeClr>
                </a:solidFill>
                <a:latin typeface="Abadi" panose="020B0604020104020204" pitchFamily="34" charset="0"/>
                <a:hlinkClick r:id="rId3"/>
              </a:rPr>
              <a:t>SpaceX</a:t>
            </a:r>
            <a:r>
              <a:rPr lang="en-US" sz="2200" dirty="0" smtClean="0">
                <a:solidFill>
                  <a:schemeClr val="accent3">
                    <a:lumMod val="25000"/>
                  </a:schemeClr>
                </a:solidFill>
                <a:latin typeface="Abadi" panose="020B0604020104020204" pitchFamily="34" charset="0"/>
                <a:hlinkClick r:id="rId3"/>
              </a:rPr>
              <a:t> </a:t>
            </a:r>
            <a:r>
              <a:rPr lang="en-US" sz="2200" dirty="0">
                <a:solidFill>
                  <a:schemeClr val="accent3">
                    <a:lumMod val="25000"/>
                  </a:schemeClr>
                </a:solidFill>
                <a:latin typeface="Abadi" panose="020B0604020104020204" pitchFamily="34" charset="0"/>
                <a:hlinkClick r:id="rId3"/>
              </a:rPr>
              <a:t>API calls </a:t>
            </a:r>
            <a:r>
              <a:rPr lang="en-US" sz="2200" dirty="0" smtClean="0">
                <a:solidFill>
                  <a:schemeClr val="accent3">
                    <a:lumMod val="25000"/>
                  </a:schemeClr>
                </a:solidFill>
                <a:latin typeface="Abadi" panose="020B0604020104020204" pitchFamily="34" charset="0"/>
                <a:hlinkClick r:id="rId3"/>
              </a:rPr>
              <a:t>notebook</a:t>
            </a:r>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Flowchart: Process 8">
            <a:extLst>
              <a:ext uri="{FF2B5EF4-FFF2-40B4-BE49-F238E27FC236}">
                <a16:creationId xmlns="" xmlns:a16="http://schemas.microsoft.com/office/drawing/2014/main" id="{52555ECB-AAE3-4CCC-933A-CE1A2B2F1463}"/>
              </a:ext>
            </a:extLst>
          </p:cNvPr>
          <p:cNvSpPr/>
          <p:nvPr/>
        </p:nvSpPr>
        <p:spPr>
          <a:xfrm>
            <a:off x="6199240" y="1999035"/>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Define Variables and Auxiliary Functions</a:t>
            </a:r>
          </a:p>
        </p:txBody>
      </p:sp>
      <p:sp>
        <p:nvSpPr>
          <p:cNvPr id="10" name="Flowchart: Process 9">
            <a:extLst>
              <a:ext uri="{FF2B5EF4-FFF2-40B4-BE49-F238E27FC236}">
                <a16:creationId xmlns="" xmlns:a16="http://schemas.microsoft.com/office/drawing/2014/main" id="{19EBF436-0D8F-44BB-AC1E-8137C400A02D}"/>
              </a:ext>
            </a:extLst>
          </p:cNvPr>
          <p:cNvSpPr/>
          <p:nvPr/>
        </p:nvSpPr>
        <p:spPr>
          <a:xfrm>
            <a:off x="6199240" y="2815382"/>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launch data to </a:t>
            </a:r>
            <a:r>
              <a:rPr lang="en-US" sz="1600" b="1" dirty="0">
                <a:solidFill>
                  <a:schemeClr val="bg1"/>
                </a:solidFill>
                <a:hlinkClick r:id="rId4">
                  <a:extLst>
                    <a:ext uri="{A12FA001-AC4F-418D-AE19-62706E023703}">
                      <ahyp:hlinkClr xmlns="" xmlns:ahyp="http://schemas.microsoft.com/office/drawing/2018/hyperlinkcolor" val="tx"/>
                    </a:ext>
                  </a:extLst>
                </a:hlinkClick>
              </a:rPr>
              <a:t>SpaceX URL </a:t>
            </a:r>
            <a:endParaRPr lang="en-US" sz="1600" b="1" dirty="0">
              <a:solidFill>
                <a:schemeClr val="bg1"/>
              </a:solidFill>
            </a:endParaRPr>
          </a:p>
        </p:txBody>
      </p:sp>
      <p:sp>
        <p:nvSpPr>
          <p:cNvPr id="11" name="Flowchart: Process 10">
            <a:extLst>
              <a:ext uri="{FF2B5EF4-FFF2-40B4-BE49-F238E27FC236}">
                <a16:creationId xmlns="" xmlns:a16="http://schemas.microsoft.com/office/drawing/2014/main" id="{4ECB8A5D-0037-45B2-AD71-B7FE7153D2E3}"/>
              </a:ext>
            </a:extLst>
          </p:cNvPr>
          <p:cNvSpPr/>
          <p:nvPr/>
        </p:nvSpPr>
        <p:spPr>
          <a:xfrm>
            <a:off x="6199240" y="3614783"/>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Parse the data from html text</a:t>
            </a:r>
          </a:p>
        </p:txBody>
      </p:sp>
      <p:sp>
        <p:nvSpPr>
          <p:cNvPr id="12" name="Flowchart: Process 11">
            <a:extLst>
              <a:ext uri="{FF2B5EF4-FFF2-40B4-BE49-F238E27FC236}">
                <a16:creationId xmlns="" xmlns:a16="http://schemas.microsoft.com/office/drawing/2014/main" id="{C0E91EAF-FCB2-4857-A40C-0855504ADFB7}"/>
              </a:ext>
            </a:extLst>
          </p:cNvPr>
          <p:cNvSpPr/>
          <p:nvPr/>
        </p:nvSpPr>
        <p:spPr>
          <a:xfrm>
            <a:off x="6199240" y="4414184"/>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More data using Launch IDs</a:t>
            </a:r>
          </a:p>
        </p:txBody>
      </p:sp>
      <p:sp>
        <p:nvSpPr>
          <p:cNvPr id="13" name="Flowchart: Process 12">
            <a:extLst>
              <a:ext uri="{FF2B5EF4-FFF2-40B4-BE49-F238E27FC236}">
                <a16:creationId xmlns="" xmlns:a16="http://schemas.microsoft.com/office/drawing/2014/main" id="{82B423DB-9BB4-4F17-BF90-2AE101F7BB9C}"/>
              </a:ext>
            </a:extLst>
          </p:cNvPr>
          <p:cNvSpPr/>
          <p:nvPr/>
        </p:nvSpPr>
        <p:spPr>
          <a:xfrm>
            <a:off x="9212827" y="5266209"/>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Store the Data in CSV File</a:t>
            </a:r>
          </a:p>
        </p:txBody>
      </p:sp>
      <p:cxnSp>
        <p:nvCxnSpPr>
          <p:cNvPr id="17" name="Straight Arrow Connector 16">
            <a:extLst>
              <a:ext uri="{FF2B5EF4-FFF2-40B4-BE49-F238E27FC236}">
                <a16:creationId xmlns="" xmlns:a16="http://schemas.microsoft.com/office/drawing/2014/main" id="{467766C0-73AC-4731-91AC-1AD8388E2FB0}"/>
              </a:ext>
            </a:extLst>
          </p:cNvPr>
          <p:cNvCxnSpPr>
            <a:stCxn id="10" idx="3"/>
          </p:cNvCxnSpPr>
          <p:nvPr/>
        </p:nvCxnSpPr>
        <p:spPr>
          <a:xfrm flipV="1">
            <a:off x="8185356" y="2415363"/>
            <a:ext cx="1705896" cy="70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26A89A35-C9BB-4FF6-9C6C-694CED18E2F3}"/>
              </a:ext>
            </a:extLst>
          </p:cNvPr>
          <p:cNvCxnSpPr>
            <a:cxnSpLocks/>
            <a:stCxn id="12" idx="3"/>
          </p:cNvCxnSpPr>
          <p:nvPr/>
        </p:nvCxnSpPr>
        <p:spPr>
          <a:xfrm flipV="1">
            <a:off x="8185356" y="2709750"/>
            <a:ext cx="1910095" cy="2009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849CFC1B-69BF-4E9F-81DF-EBC95FBB794A}"/>
              </a:ext>
            </a:extLst>
          </p:cNvPr>
          <p:cNvCxnSpPr>
            <a:cxnSpLocks/>
            <a:stCxn id="9" idx="2"/>
            <a:endCxn id="10" idx="0"/>
          </p:cNvCxnSpPr>
          <p:nvPr/>
        </p:nvCxnSpPr>
        <p:spPr>
          <a:xfrm>
            <a:off x="7192298" y="2608635"/>
            <a:ext cx="0" cy="206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 xmlns:a16="http://schemas.microsoft.com/office/drawing/2014/main" id="{6689E3F3-72CB-470A-8A50-A8781F9FD044}"/>
              </a:ext>
            </a:extLst>
          </p:cNvPr>
          <p:cNvCxnSpPr>
            <a:cxnSpLocks/>
            <a:stCxn id="10" idx="2"/>
            <a:endCxn id="11" idx="0"/>
          </p:cNvCxnSpPr>
          <p:nvPr/>
        </p:nvCxnSpPr>
        <p:spPr>
          <a:xfrm>
            <a:off x="7192298" y="3424982"/>
            <a:ext cx="0" cy="189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A2366ECD-CD5C-4B66-B537-342020974A7C}"/>
              </a:ext>
            </a:extLst>
          </p:cNvPr>
          <p:cNvCxnSpPr>
            <a:cxnSpLocks/>
            <a:stCxn id="11" idx="2"/>
            <a:endCxn id="12" idx="0"/>
          </p:cNvCxnSpPr>
          <p:nvPr/>
        </p:nvCxnSpPr>
        <p:spPr>
          <a:xfrm>
            <a:off x="7192298" y="4224383"/>
            <a:ext cx="0" cy="189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Flowchart: Process 47">
            <a:extLst>
              <a:ext uri="{FF2B5EF4-FFF2-40B4-BE49-F238E27FC236}">
                <a16:creationId xmlns="" xmlns:a16="http://schemas.microsoft.com/office/drawing/2014/main" id="{5F5B13CA-F5A2-4769-A30C-0D7EA2612278}"/>
              </a:ext>
            </a:extLst>
          </p:cNvPr>
          <p:cNvSpPr/>
          <p:nvPr/>
        </p:nvSpPr>
        <p:spPr>
          <a:xfrm>
            <a:off x="6199240" y="5266209"/>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Preprocess and Construct the Data</a:t>
            </a:r>
          </a:p>
        </p:txBody>
      </p:sp>
      <p:cxnSp>
        <p:nvCxnSpPr>
          <p:cNvPr id="50" name="Straight Arrow Connector 49">
            <a:extLst>
              <a:ext uri="{FF2B5EF4-FFF2-40B4-BE49-F238E27FC236}">
                <a16:creationId xmlns="" xmlns:a16="http://schemas.microsoft.com/office/drawing/2014/main" id="{54175E8C-9219-4B05-B3CD-F7B833909E1C}"/>
              </a:ext>
            </a:extLst>
          </p:cNvPr>
          <p:cNvCxnSpPr>
            <a:stCxn id="12" idx="2"/>
            <a:endCxn id="48" idx="0"/>
          </p:cNvCxnSpPr>
          <p:nvPr/>
        </p:nvCxnSpPr>
        <p:spPr>
          <a:xfrm>
            <a:off x="7192298" y="5023784"/>
            <a:ext cx="0" cy="24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 xmlns:a16="http://schemas.microsoft.com/office/drawing/2014/main" id="{F6E13AB5-2EE3-4505-B386-8D4B9E7F5666}"/>
              </a:ext>
            </a:extLst>
          </p:cNvPr>
          <p:cNvCxnSpPr>
            <a:stCxn id="48" idx="3"/>
            <a:endCxn id="13" idx="1"/>
          </p:cNvCxnSpPr>
          <p:nvPr/>
        </p:nvCxnSpPr>
        <p:spPr>
          <a:xfrm>
            <a:off x="8185356" y="5571009"/>
            <a:ext cx="10274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891252" y="1873795"/>
            <a:ext cx="1394359" cy="832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hlinkClick r:id="rId5">
                  <a:extLst>
                    <a:ext uri="{A12FA001-AC4F-418D-AE19-62706E023703}">
                      <ahyp:hlinkClr xmlns:ahyp="http://schemas.microsoft.com/office/drawing/2018/hyperlinkcolor" xmlns="" xmlns:lc="http://schemas.openxmlformats.org/drawingml/2006/lockedCanvas" val="tx"/>
                    </a:ext>
                  </a:extLst>
                </a:hlinkClick>
              </a:rPr>
              <a:t>SpaceX</a:t>
            </a:r>
            <a:r>
              <a:rPr lang="en-US" b="1" dirty="0">
                <a:solidFill>
                  <a:schemeClr val="tx1"/>
                </a:solidFill>
                <a:hlinkClick r:id="rId5">
                  <a:extLst>
                    <a:ext uri="{A12FA001-AC4F-418D-AE19-62706E023703}">
                      <ahyp:hlinkClr xmlns:ahyp="http://schemas.microsoft.com/office/drawing/2018/hyperlinkcolor" xmlns="" xmlns:lc="http://schemas.openxmlformats.org/drawingml/2006/lockedCanvas" val="tx"/>
                    </a:ext>
                  </a:extLst>
                </a:hlinkClick>
              </a:rPr>
              <a:t>-API</a:t>
            </a:r>
            <a:endParaRPr lang="en-US" b="1" dirty="0">
              <a:solidFill>
                <a:schemeClr val="tx1"/>
              </a:solidFill>
            </a:endParaRPr>
          </a:p>
          <a:p>
            <a:pPr algn="ctr"/>
            <a:endParaRPr lang="en-US"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http://purl.org/dc/terms/"/>
    <ds:schemaRef ds:uri="http://purl.org/dc/dcmitype/"/>
    <ds:schemaRef ds:uri="http://www.w3.org/XML/1998/namespace"/>
    <ds:schemaRef ds:uri="f80a141d-92ca-4d3d-9308-f7e7b1d44ce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1604</TotalTime>
  <Words>3103</Words>
  <Application>Microsoft Office PowerPoint</Application>
  <PresentationFormat>Widescreen</PresentationFormat>
  <Paragraphs>436</Paragraphs>
  <Slides>64</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Abadi</vt:lpstr>
      <vt:lpstr>Arial</vt:lpstr>
      <vt:lpstr>Calibri</vt:lpstr>
      <vt:lpstr>Calibri Light</vt:lpstr>
      <vt:lpstr>Helvetica Neue</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Tanjima Nasreen</cp:lastModifiedBy>
  <cp:revision>445</cp:revision>
  <dcterms:created xsi:type="dcterms:W3CDTF">2021-04-29T18:58:34Z</dcterms:created>
  <dcterms:modified xsi:type="dcterms:W3CDTF">2021-10-16T16:25:35Z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